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media/image1.jpeg" ContentType="image/jpeg"/>
  <Override PartName="/ppt/media/image3.png" ContentType="image/png"/>
  <Override PartName="/ppt/media/image2.jpeg" ContentType="image/jpeg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notesMasterIdLst>
    <p:notesMasterId r:id="rId13"/>
  </p:notesMasterIdLst>
  <p:sldIdLst>
    <p:sldId id="256" r:id="rId14"/>
    <p:sldId id="257" r:id="rId15"/>
    <p:sldId id="258" r:id="rId16"/>
  </p:sldIdLst>
  <p:sldSz cx="18288000" cy="10287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30"/>
      <c:rotY val="0"/>
      <c:rAngAx val="1"/>
      <c:perspective val="10"/>
    </c:view3D>
    <c:floor>
      <c:spPr>
        <a:solidFill>
          <a:srgbClr val="cccccc"/>
        </a:solidFill>
        <a:ln w="0">
          <a:noFill/>
        </a:ln>
      </c:spPr>
    </c:floor>
    <c:sideWall>
      <c:spPr>
        <a:noFill/>
        <a:ln w="0">
          <a:solidFill>
            <a:srgbClr val="b3b3b3"/>
          </a:solidFill>
        </a:ln>
      </c:spPr>
    </c:sideWall>
    <c:backWall>
      <c:spPr>
        <a:noFill/>
        <a:ln w="0">
          <a:solidFill>
            <a:srgbClr val="b3b3b3"/>
          </a:solidFill>
        </a:ln>
      </c:spPr>
    </c:backWall>
    <c:plotArea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Colonna 1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 w="0">
                <a:noFill/>
              </a:ln>
            </c:spPr>
          </c:dPt>
          <c:dPt>
            <c:idx val="1"/>
            <c:explosion val="14"/>
            <c:spPr>
              <a:solidFill>
                <a:srgbClr val="b0e0e6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400" spc="-1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400" spc="-1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400" spc="-1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2"/>
                <c:pt idx="0">
                  <c:v>Interni</c:v>
                </c:pt>
                <c:pt idx="1">
                  <c:v>Esterni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622</c:v>
                </c:pt>
                <c:pt idx="1">
                  <c:v>10270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2134010308485"/>
          <c:y val="0.0812363238512035"/>
          <c:w val="0.241633971843988"/>
          <c:h val="0.264907002188184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b="0" sz="1400" spc="-1" strike="noStrike">
              <a:solidFill>
                <a:srgbClr val="000000"/>
              </a:solidFill>
              <a:latin typeface="Arial"/>
            </a:defRPr>
          </a:pPr>
        </a:p>
      </c:txPr>
    </c:legend>
    <c:plotVisOnly val="1"/>
  </c:chart>
  <c:spPr>
    <a:noFill/>
    <a:ln w="0"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Fai clic per spostare la diapositiva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Fai clic per modificare il formato delle note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&lt;intestazione&gt;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dt" idx="3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ftr" idx="3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6"/>
          <p:cNvSpPr>
            <a:spLocks noGrp="1"/>
          </p:cNvSpPr>
          <p:nvPr>
            <p:ph type="sldNum" idx="3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F67A8D0-32F2-4F7B-A629-1C8FA5D279D1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hdr"/>
          </p:nvPr>
        </p:nvSpPr>
        <p:spPr>
          <a:xfrm>
            <a:off x="0" y="0"/>
            <a:ext cx="3962160" cy="342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200" spc="-1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dt" idx="37"/>
          </p:nvPr>
        </p:nvSpPr>
        <p:spPr>
          <a:xfrm>
            <a:off x="5180040" y="0"/>
            <a:ext cx="3962160" cy="342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cs-CZ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000000"/>
                </a:solidFill>
                <a:latin typeface="Times New Roman"/>
              </a:rPr>
              <a:t>1.7.2013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sldImg"/>
          </p:nvPr>
        </p:nvSpPr>
        <p:spPr>
          <a:xfrm>
            <a:off x="2857680" y="512640"/>
            <a:ext cx="3428640" cy="2566800"/>
          </a:xfrm>
          <a:prstGeom prst="rect">
            <a:avLst/>
          </a:prstGeom>
          <a:ln w="0">
            <a:noFill/>
          </a:ln>
        </p:spPr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914400" y="3251160"/>
            <a:ext cx="7314840" cy="3080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1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ftr" idx="38"/>
          </p:nvPr>
        </p:nvSpPr>
        <p:spPr>
          <a:xfrm>
            <a:off x="0" y="6502320"/>
            <a:ext cx="3962160" cy="340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buNone/>
            </a:pP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sldNum" idx="39"/>
          </p:nvPr>
        </p:nvSpPr>
        <p:spPr>
          <a:xfrm>
            <a:off x="5180040" y="6502320"/>
            <a:ext cx="3962160" cy="340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cs-CZ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000000"/>
                </a:solidFill>
                <a:latin typeface="Times New Roman"/>
              </a:rPr>
              <a:t>‹</a:t>
            </a:r>
            <a:r>
              <a:rPr b="0" lang="cs-CZ" sz="1200" spc="-1" strike="noStrike">
                <a:solidFill>
                  <a:srgbClr val="000000"/>
                </a:solidFill>
                <a:latin typeface="Times New Roman"/>
              </a:rPr>
              <a:t>#›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8CD918E-46C4-4178-85A9-BF50C88DDA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146726DE-356E-4207-8086-692417AD3A6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1EA30D78-39D5-4FBA-BF32-028C20BD9A3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6A81D14-F593-4921-964C-C53FE193A51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B7C33B1-B7A2-4394-A4D0-2409E79A8FB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370115A-B957-47F1-AF0A-97164BDD555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2AEF9CC-D3D4-4D8E-A017-954D3A6919A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3BA3134F-CF81-4677-B619-5DBEFB6C708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AD941E16-28A6-4EC3-B35F-92B838E7F8D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9A256496-CA20-4533-BC7C-F752C888B67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046C92B8-0A17-4C09-9D7F-9DFB4B70234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7822A30-5AD2-44D0-806D-07A38E057E1C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dt" idx="28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ftr" idx="29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sldNum" idx="30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30C752A-6C96-4475-8335-1574D7A29A21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Fai clic per modificare il formato del testo della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Secondo livello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Terzo livello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Quarto livello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Quinto livello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Sesto livello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Settimo livello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dt" idx="3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ftr" idx="3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6"/>
          <p:cNvSpPr>
            <a:spLocks noGrp="1"/>
          </p:cNvSpPr>
          <p:nvPr>
            <p:ph type="sldNum" idx="3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0DE335A-2A96-4B2D-A178-FDC92E8E17F8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B5A1060-A3B1-49E4-B212-DE5B61981B53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629400" y="274680"/>
            <a:ext cx="205704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01956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30DA9EE-2C17-41F8-ABAB-D200D88A04AE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CE930CB-A1C2-4E15-9C7A-238442EF954B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pc="-1" strike="noStrike" cap="all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FCF8CDB-B9A6-4272-83F0-9E22E82A7509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DCC08D9-ADCB-4F2C-84EA-084BE18BFC8D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DA23021-6920-442E-BB79-9B33EEED63F6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03359F2-ABCB-410B-959B-0231B2963C39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&lt;data/ora&gt;</a:t>
            </a:r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AFDE94E-E0E0-433C-9BDD-EEE18ABFA356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Fai clic per modificare il formato del testo del titolo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Fai clic per modificare il formato del testo della struttura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Secondo livello struttura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Terzo livello struttura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Quarto livello struttura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Quinto livello struttura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Sesto livello struttura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Settimo livello struttura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chart" Target="../charts/chart1.xml"/><Relationship Id="rId3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2"/>
          <p:cNvSpPr/>
          <p:nvPr/>
        </p:nvSpPr>
        <p:spPr>
          <a:xfrm>
            <a:off x="-19080" y="-19080"/>
            <a:ext cx="18287640" cy="10286640"/>
          </a:xfrm>
          <a:custGeom>
            <a:avLst/>
            <a:gdLst>
              <a:gd name="textAreaLeft" fmla="*/ 0 w 18287640"/>
              <a:gd name="textAreaRight" fmla="*/ 18288000 w 18287640"/>
              <a:gd name="textAreaTop" fmla="*/ 0 h 10286640"/>
              <a:gd name="textAreaBottom" fmla="*/ 10287000 h 10286640"/>
            </a:gdLst>
            <a:ahLst/>
            <a:rect l="textAreaLeft" t="textAreaTop" r="textAreaRight" b="textAreaBottom"/>
            <a:pathLst>
              <a:path w="18288003" h="10287002">
                <a:moveTo>
                  <a:pt x="0" y="0"/>
                </a:moveTo>
                <a:lnTo>
                  <a:pt x="18288003" y="0"/>
                </a:lnTo>
                <a:lnTo>
                  <a:pt x="18288003" y="10287002"/>
                </a:lnTo>
                <a:lnTo>
                  <a:pt x="0" y="10287002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TextBox 3"/>
          <p:cNvSpPr/>
          <p:nvPr/>
        </p:nvSpPr>
        <p:spPr>
          <a:xfrm>
            <a:off x="311040" y="7268760"/>
            <a:ext cx="17153640" cy="123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9720"/>
              </a:lnSpc>
            </a:pPr>
            <a:r>
              <a:rPr b="0" lang="en-US" sz="9000" spc="83" strike="noStrike">
                <a:solidFill>
                  <a:srgbClr val="1f4e79"/>
                </a:solidFill>
                <a:latin typeface="Arimo Bold"/>
              </a:rPr>
              <a:t>FORMAZIONE</a:t>
            </a:r>
            <a:endParaRPr b="0" lang="it-IT" sz="9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TextBox 4"/>
          <p:cNvSpPr/>
          <p:nvPr/>
        </p:nvSpPr>
        <p:spPr>
          <a:xfrm>
            <a:off x="12902040" y="9212040"/>
            <a:ext cx="456264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3600"/>
              </a:lnSpc>
            </a:pPr>
            <a:r>
              <a:rPr b="0" lang="en-US" sz="3000" spc="26" strike="noStrike">
                <a:solidFill>
                  <a:srgbClr val="000000"/>
                </a:solidFill>
                <a:latin typeface="TT Rounds Condensed Bold"/>
              </a:rPr>
              <a:t>apr 2024 - Brescia</a:t>
            </a:r>
            <a:endParaRPr b="0" lang="it-IT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 2"/>
          <p:cNvSpPr/>
          <p:nvPr/>
        </p:nvSpPr>
        <p:spPr>
          <a:xfrm>
            <a:off x="0" y="0"/>
            <a:ext cx="18287640" cy="10286640"/>
          </a:xfrm>
          <a:custGeom>
            <a:avLst/>
            <a:gdLst>
              <a:gd name="textAreaLeft" fmla="*/ 0 w 18287640"/>
              <a:gd name="textAreaRight" fmla="*/ 18288000 w 18287640"/>
              <a:gd name="textAreaTop" fmla="*/ 0 h 10286640"/>
              <a:gd name="textAreaBottom" fmla="*/ 10287000 h 10286640"/>
            </a:gdLst>
            <a:ahLst/>
            <a:rect l="textAreaLeft" t="textAreaTop" r="textAreaRight" b="textAreaBottom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7" name="Picture 3" descr=""/>
          <p:cNvPicPr/>
          <p:nvPr/>
        </p:nvPicPr>
        <p:blipFill>
          <a:blip r:embed="rId2"/>
          <a:stretch/>
        </p:blipFill>
        <p:spPr>
          <a:xfrm>
            <a:off x="485640" y="1781280"/>
            <a:ext cx="10445760" cy="7354080"/>
          </a:xfrm>
          <a:prstGeom prst="rect">
            <a:avLst/>
          </a:prstGeom>
          <a:ln w="0">
            <a:noFill/>
          </a:ln>
        </p:spPr>
      </p:pic>
      <p:sp>
        <p:nvSpPr>
          <p:cNvPr id="78" name="TextBox 4"/>
          <p:cNvSpPr/>
          <p:nvPr/>
        </p:nvSpPr>
        <p:spPr>
          <a:xfrm>
            <a:off x="10007640" y="2670120"/>
            <a:ext cx="7638840" cy="579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4147"/>
              </a:lnSpc>
            </a:pPr>
            <a:r>
              <a:rPr b="0" lang="en-US" sz="3840" spc="32" strike="noStrike">
                <a:solidFill>
                  <a:srgbClr val="000000"/>
                </a:solidFill>
                <a:latin typeface="arial"/>
              </a:rPr>
              <a:t>Formazione per la</a:t>
            </a:r>
            <a:r>
              <a:rPr b="0" lang="en-US" sz="3840" spc="32" strike="noStrike">
                <a:solidFill>
                  <a:srgbClr val="000000"/>
                </a:solidFill>
                <a:latin typeface="Arimo Bold"/>
              </a:rPr>
              <a:t> valorizzazione del capitale umano  dell’Ente</a:t>
            </a:r>
            <a:r>
              <a:rPr b="0" lang="en-US" sz="3840" spc="32" strike="noStrike">
                <a:solidFill>
                  <a:srgbClr val="000000"/>
                </a:solidFill>
                <a:latin typeface="arial"/>
              </a:rPr>
              <a:t>, e per le esigenze di formazione in s</a:t>
            </a:r>
            <a:r>
              <a:rPr b="0" lang="en-US" sz="3840" spc="32" strike="noStrike">
                <a:solidFill>
                  <a:srgbClr val="000000"/>
                </a:solidFill>
                <a:latin typeface="Arimo Bold"/>
              </a:rPr>
              <a:t>anità pubblica delle Regioni Lombardia ed Emilia-Romagna e del Ministero della Salute</a:t>
            </a:r>
            <a:r>
              <a:rPr b="0" lang="en-US" sz="3840" spc="32" strike="noStrike">
                <a:solidFill>
                  <a:srgbClr val="000000"/>
                </a:solidFill>
                <a:latin typeface="arial"/>
              </a:rPr>
              <a:t>, nonché quelle di Formazione Nazionale obbligatoria dei </a:t>
            </a:r>
            <a:r>
              <a:rPr b="0" lang="en-US" sz="3840" spc="32" strike="noStrike">
                <a:solidFill>
                  <a:srgbClr val="000000"/>
                </a:solidFill>
                <a:latin typeface="Arimo Bold"/>
              </a:rPr>
              <a:t>Centri di Referenza nazionale, Internazionale e regionale e dei laboratori di riferimento</a:t>
            </a:r>
            <a:r>
              <a:rPr b="0" lang="en-US" sz="3840" spc="32" strike="noStrike">
                <a:solidFill>
                  <a:srgbClr val="000000"/>
                </a:solidFill>
                <a:latin typeface="arial"/>
              </a:rPr>
              <a:t>.</a:t>
            </a:r>
            <a:endParaRPr b="0" lang="it-IT" sz="384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reeform 2"/>
          <p:cNvSpPr/>
          <p:nvPr/>
        </p:nvSpPr>
        <p:spPr>
          <a:xfrm>
            <a:off x="180000" y="360"/>
            <a:ext cx="18287640" cy="10286640"/>
          </a:xfrm>
          <a:custGeom>
            <a:avLst/>
            <a:gdLst>
              <a:gd name="textAreaLeft" fmla="*/ 0 w 18287640"/>
              <a:gd name="textAreaRight" fmla="*/ 18288000 w 18287640"/>
              <a:gd name="textAreaTop" fmla="*/ 0 h 10286640"/>
              <a:gd name="textAreaBottom" fmla="*/ 10287000 h 10286640"/>
            </a:gdLst>
            <a:ahLst/>
            <a:rect l="textAreaLeft" t="textAreaTop" r="textAreaRight" b="textAreaBottom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0" name="Table 3"/>
          <p:cNvGraphicFramePr/>
          <p:nvPr/>
        </p:nvGraphicFramePr>
        <p:xfrm>
          <a:off x="730800" y="663840"/>
          <a:ext cx="11146680" cy="9324720"/>
        </p:xfrm>
        <a:graphic>
          <a:graphicData uri="http://schemas.openxmlformats.org/drawingml/2006/table">
            <a:tbl>
              <a:tblPr/>
              <a:tblGrid>
                <a:gridCol w="7849800"/>
                <a:gridCol w="3297240"/>
              </a:tblGrid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ffffff"/>
                          </a:solidFill>
                          <a:latin typeface="Arimo Bold"/>
                        </a:rPr>
                        <a:t>PROFESSIONE SANITARIA</a:t>
                      </a:r>
                      <a:endParaRPr b="0" lang="it-IT" sz="24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8bba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ffffff"/>
                          </a:solidFill>
                          <a:latin typeface="Arimo Bold"/>
                        </a:rPr>
                        <a:t>ISCRITTI</a:t>
                      </a:r>
                      <a:endParaRPr b="0" lang="it-IT" sz="24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8bba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BIOLOGO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ff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4.149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8ff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VETERINARIO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ff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23.007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8ff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MEDICO-CHIRURGO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ff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565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8ff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TECNICO DI LABORATORIO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ff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1.770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8ff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TECNICO DELLA PREVENZIONE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ff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1.535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8ff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ALTRE PROFESSIONI SANITARIE ECM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ff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1.312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8ff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ALTRE PROFESSIONI SANITARIE NON ECM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6ff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2.112</a:t>
                      </a:r>
                      <a:endParaRPr b="0" lang="it-IT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8ff"/>
                    </a:solidFill>
                  </a:tcPr>
                </a:tc>
              </a:tr>
              <a:tr h="1036080">
                <a:tc>
                  <a:txBody>
                    <a:bodyPr lIns="190440" rIns="190440" tIns="190440" bIns="190440" anchor="ctr">
                      <a:noAutofit/>
                    </a:bodyPr>
                    <a:p>
                      <a:pPr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ffffff"/>
                          </a:solidFill>
                          <a:latin typeface="Arimo Bold"/>
                        </a:rPr>
                        <a:t>PROFESSIONI NON SANITARIE</a:t>
                      </a:r>
                      <a:endParaRPr b="0" lang="it-IT" sz="24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8bba"/>
                    </a:solidFill>
                  </a:tcPr>
                </a:tc>
                <a:tc>
                  <a:txBody>
                    <a:bodyPr lIns="190440" rIns="190440" tIns="190440" bIns="190440" anchor="ctr">
                      <a:noAutofit/>
                    </a:bodyPr>
                    <a:p>
                      <a:pPr algn="ctr" defTabSz="914400">
                        <a:lnSpc>
                          <a:spcPts val="3359"/>
                        </a:lnSpc>
                      </a:pPr>
                      <a:r>
                        <a:rPr b="0" lang="en-US" sz="24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9.908</a:t>
                      </a:r>
                      <a:endParaRPr b="0" lang="it-IT" sz="24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 marL="190440" marR="190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8bba"/>
                    </a:solidFill>
                  </a:tcPr>
                </a:tc>
              </a:tr>
            </a:tbl>
          </a:graphicData>
        </a:graphic>
      </p:graphicFrame>
      <p:sp>
        <p:nvSpPr>
          <p:cNvPr id="81" name="TextBox 4"/>
          <p:cNvSpPr/>
          <p:nvPr/>
        </p:nvSpPr>
        <p:spPr>
          <a:xfrm>
            <a:off x="12420000" y="1800000"/>
            <a:ext cx="5328720" cy="171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3370"/>
              </a:lnSpc>
            </a:pPr>
            <a:r>
              <a:rPr b="0" lang="en-US" sz="3120" spc="26" strike="noStrike">
                <a:solidFill>
                  <a:srgbClr val="000000"/>
                </a:solidFill>
                <a:latin typeface="Arimo Bold"/>
              </a:rPr>
              <a:t>45.340 partecipazioni di cui 40.838 da esterni, le restanti iscrizioni (4.502) sono del personale interno.</a:t>
            </a:r>
            <a:endParaRPr b="0" lang="it-IT" sz="31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TextBox 5"/>
          <p:cNvSpPr/>
          <p:nvPr/>
        </p:nvSpPr>
        <p:spPr>
          <a:xfrm>
            <a:off x="13302000" y="597240"/>
            <a:ext cx="2004480" cy="52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4099"/>
              </a:lnSpc>
            </a:pPr>
            <a:r>
              <a:rPr b="0" lang="en-US" sz="2930" spc="-1" strike="noStrike">
                <a:solidFill>
                  <a:srgbClr val="000000"/>
                </a:solidFill>
                <a:latin typeface="arial"/>
              </a:rPr>
              <a:t>ANNO 2023</a:t>
            </a:r>
            <a:endParaRPr b="0" lang="it-IT" sz="293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3" name=""/>
          <p:cNvGraphicFramePr/>
          <p:nvPr/>
        </p:nvGraphicFramePr>
        <p:xfrm>
          <a:off x="11700000" y="4860000"/>
          <a:ext cx="6632640" cy="373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4" name=""/>
          <p:cNvSpPr txBox="1"/>
          <p:nvPr/>
        </p:nvSpPr>
        <p:spPr>
          <a:xfrm>
            <a:off x="14220000" y="8820000"/>
            <a:ext cx="1755000" cy="34632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Persone iscritte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Application>LibreOffice/24.2.2.2$Windows_X86_64 LibreOffice_project/d56cc158d8a96260b836f100ef4b4ef25d6f1a01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identifier>DAGB5rDoDHM</dc:identifier>
  <dc:language>it-IT</dc:language>
  <cp:lastModifiedBy/>
  <dcterms:modified xsi:type="dcterms:W3CDTF">2024-04-09T12:48:57Z</dcterms:modified>
  <cp:revision>4</cp:revision>
  <dc:subject/>
  <dc:title>FORMAZIONE 2023.pptx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