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6004500"/>
  <p:notesSz cx="6858000" cy="9144000"/>
  <p:defaultTextStyle>
    <a:defPPr>
      <a:defRPr lang="it-IT"/>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2" autoAdjust="0"/>
    <p:restoredTop sz="94622" autoAdjust="0"/>
  </p:normalViewPr>
  <p:slideViewPr>
    <p:cSldViewPr>
      <p:cViewPr>
        <p:scale>
          <a:sx n="40" d="100"/>
          <a:sy n="40" d="100"/>
        </p:scale>
        <p:origin x="-72" y="1398"/>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A24FE-15B6-42F5-B5DB-931A5B50D01F}" type="datetimeFigureOut">
              <a:rPr lang="it-IT" smtClean="0"/>
              <a:t>05/11/2015</a:t>
            </a:fld>
            <a:endParaRPr lang="it-IT"/>
          </a:p>
        </p:txBody>
      </p:sp>
      <p:sp>
        <p:nvSpPr>
          <p:cNvPr id="4" name="Segnaposto immagine diapositiva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F22A8-53B2-4740-B30C-5509FC7FC1C5}" type="slidenum">
              <a:rPr lang="it-IT" smtClean="0"/>
              <a:t>‹N›</a:t>
            </a:fld>
            <a:endParaRPr lang="it-IT"/>
          </a:p>
        </p:txBody>
      </p:sp>
    </p:spTree>
    <p:extLst>
      <p:ext uri="{BB962C8B-B14F-4D97-AF65-F5344CB8AC3E}">
        <p14:creationId xmlns:p14="http://schemas.microsoft.com/office/powerpoint/2010/main" val="1089435809"/>
      </p:ext>
    </p:extLst>
  </p:cSld>
  <p:clrMap bg1="lt1" tx1="dk1" bg2="lt2" tx2="dk2" accent1="accent1" accent2="accent2" accent3="accent3" accent4="accent4" accent5="accent5" accent6="accent6" hlink="hlink" folHlink="folHlink"/>
  <p:notesStyle>
    <a:lvl1pPr marL="0" algn="l" defTabSz="3497580" rtl="0" eaLnBrk="1" latinLnBrk="0" hangingPunct="1">
      <a:defRPr sz="4600" kern="1200">
        <a:solidFill>
          <a:schemeClr val="tx1"/>
        </a:solidFill>
        <a:latin typeface="+mn-lt"/>
        <a:ea typeface="+mn-ea"/>
        <a:cs typeface="+mn-cs"/>
      </a:defRPr>
    </a:lvl1pPr>
    <a:lvl2pPr marL="1748790" algn="l" defTabSz="3497580" rtl="0" eaLnBrk="1" latinLnBrk="0" hangingPunct="1">
      <a:defRPr sz="4600" kern="1200">
        <a:solidFill>
          <a:schemeClr val="tx1"/>
        </a:solidFill>
        <a:latin typeface="+mn-lt"/>
        <a:ea typeface="+mn-ea"/>
        <a:cs typeface="+mn-cs"/>
      </a:defRPr>
    </a:lvl2pPr>
    <a:lvl3pPr marL="3497580" algn="l" defTabSz="3497580" rtl="0" eaLnBrk="1" latinLnBrk="0" hangingPunct="1">
      <a:defRPr sz="4600" kern="1200">
        <a:solidFill>
          <a:schemeClr val="tx1"/>
        </a:solidFill>
        <a:latin typeface="+mn-lt"/>
        <a:ea typeface="+mn-ea"/>
        <a:cs typeface="+mn-cs"/>
      </a:defRPr>
    </a:lvl3pPr>
    <a:lvl4pPr marL="5246370" algn="l" defTabSz="3497580" rtl="0" eaLnBrk="1" latinLnBrk="0" hangingPunct="1">
      <a:defRPr sz="4600" kern="1200">
        <a:solidFill>
          <a:schemeClr val="tx1"/>
        </a:solidFill>
        <a:latin typeface="+mn-lt"/>
        <a:ea typeface="+mn-ea"/>
        <a:cs typeface="+mn-cs"/>
      </a:defRPr>
    </a:lvl4pPr>
    <a:lvl5pPr marL="6995160" algn="l" defTabSz="3497580" rtl="0" eaLnBrk="1" latinLnBrk="0" hangingPunct="1">
      <a:defRPr sz="4600" kern="1200">
        <a:solidFill>
          <a:schemeClr val="tx1"/>
        </a:solidFill>
        <a:latin typeface="+mn-lt"/>
        <a:ea typeface="+mn-ea"/>
        <a:cs typeface="+mn-cs"/>
      </a:defRPr>
    </a:lvl5pPr>
    <a:lvl6pPr marL="8743950" algn="l" defTabSz="3497580" rtl="0" eaLnBrk="1" latinLnBrk="0" hangingPunct="1">
      <a:defRPr sz="4600" kern="1200">
        <a:solidFill>
          <a:schemeClr val="tx1"/>
        </a:solidFill>
        <a:latin typeface="+mn-lt"/>
        <a:ea typeface="+mn-ea"/>
        <a:cs typeface="+mn-cs"/>
      </a:defRPr>
    </a:lvl6pPr>
    <a:lvl7pPr marL="10492740" algn="l" defTabSz="3497580" rtl="0" eaLnBrk="1" latinLnBrk="0" hangingPunct="1">
      <a:defRPr sz="4600" kern="1200">
        <a:solidFill>
          <a:schemeClr val="tx1"/>
        </a:solidFill>
        <a:latin typeface="+mn-lt"/>
        <a:ea typeface="+mn-ea"/>
        <a:cs typeface="+mn-cs"/>
      </a:defRPr>
    </a:lvl7pPr>
    <a:lvl8pPr marL="12241530" algn="l" defTabSz="3497580" rtl="0" eaLnBrk="1" latinLnBrk="0" hangingPunct="1">
      <a:defRPr sz="4600" kern="1200">
        <a:solidFill>
          <a:schemeClr val="tx1"/>
        </a:solidFill>
        <a:latin typeface="+mn-lt"/>
        <a:ea typeface="+mn-ea"/>
        <a:cs typeface="+mn-cs"/>
      </a:defRPr>
    </a:lvl8pPr>
    <a:lvl9pPr marL="13990320" algn="l" defTabSz="3497580"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CCF22A8-53B2-4740-B30C-5509FC7FC1C5}" type="slidenum">
              <a:rPr lang="it-IT" smtClean="0"/>
              <a:t>1</a:t>
            </a:fld>
            <a:endParaRPr lang="it-IT"/>
          </a:p>
        </p:txBody>
      </p:sp>
    </p:spTree>
    <p:extLst>
      <p:ext uri="{BB962C8B-B14F-4D97-AF65-F5344CB8AC3E}">
        <p14:creationId xmlns:p14="http://schemas.microsoft.com/office/powerpoint/2010/main" val="1319425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890236" y="11184734"/>
            <a:ext cx="21422678" cy="7717631"/>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8272284" y="1441852"/>
            <a:ext cx="5670709" cy="30720506"/>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260157" y="1441852"/>
            <a:ext cx="16592074" cy="30720506"/>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990875" y="23136228"/>
            <a:ext cx="21422678" cy="7150894"/>
          </a:xfrm>
        </p:spPr>
        <p:txBody>
          <a:bodyPr anchor="t"/>
          <a:lstStyle>
            <a:lvl1pPr algn="l">
              <a:defRPr sz="153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1990875" y="15260246"/>
            <a:ext cx="21422678" cy="7875982"/>
          </a:xfrm>
        </p:spPr>
        <p:txBody>
          <a:bodyPr anchor="b"/>
          <a:lstStyle>
            <a:lvl1pPr marL="0" indent="0">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260158" y="8401053"/>
            <a:ext cx="11131391"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12811601" y="8401053"/>
            <a:ext cx="11131391"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05/11/2015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1260158" y="8059343"/>
            <a:ext cx="11135768"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260158" y="11418094"/>
            <a:ext cx="11135768"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12802852" y="8059343"/>
            <a:ext cx="11140142"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12802852" y="11418094"/>
            <a:ext cx="11140142"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05/11/2015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05/11/2015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05/11/2015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60159" y="1433512"/>
            <a:ext cx="8291663" cy="6100763"/>
          </a:xfrm>
        </p:spPr>
        <p:txBody>
          <a:bodyPr anchor="b"/>
          <a:lstStyle>
            <a:lvl1pPr algn="l">
              <a:defRPr sz="7700" b="1"/>
            </a:lvl1pPr>
          </a:lstStyle>
          <a:p>
            <a:r>
              <a:rPr lang="it-IT" smtClean="0"/>
              <a:t>Fare clic per modificare lo stile del titolo</a:t>
            </a:r>
            <a:endParaRPr lang="it-IT"/>
          </a:p>
        </p:txBody>
      </p:sp>
      <p:sp>
        <p:nvSpPr>
          <p:cNvPr id="3" name="Segnaposto contenuto 2"/>
          <p:cNvSpPr>
            <a:spLocks noGrp="1"/>
          </p:cNvSpPr>
          <p:nvPr>
            <p:ph idx="1"/>
          </p:nvPr>
        </p:nvSpPr>
        <p:spPr>
          <a:xfrm>
            <a:off x="9853732" y="1433515"/>
            <a:ext cx="14089261" cy="30728843"/>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1260159" y="7534278"/>
            <a:ext cx="8291663" cy="24628081"/>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05/11/2015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39994" y="25203150"/>
            <a:ext cx="15121890" cy="2975375"/>
          </a:xfrm>
        </p:spPr>
        <p:txBody>
          <a:bodyPr anchor="b"/>
          <a:lstStyle>
            <a:lvl1pPr algn="l">
              <a:defRPr sz="77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4939994" y="3217069"/>
            <a:ext cx="15121890" cy="21602700"/>
          </a:xfrm>
        </p:spPr>
        <p:txBody>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endParaRPr lang="it-IT"/>
          </a:p>
        </p:txBody>
      </p:sp>
      <p:sp>
        <p:nvSpPr>
          <p:cNvPr id="4" name="Segnaposto testo 3"/>
          <p:cNvSpPr>
            <a:spLocks noGrp="1"/>
          </p:cNvSpPr>
          <p:nvPr>
            <p:ph type="body" sz="half" idx="2"/>
          </p:nvPr>
        </p:nvSpPr>
        <p:spPr>
          <a:xfrm>
            <a:off x="4939994" y="28178524"/>
            <a:ext cx="15121890" cy="4225526"/>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05/11/2015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260158" y="1441850"/>
            <a:ext cx="22682835" cy="6000750"/>
          </a:xfrm>
          <a:prstGeom prst="rect">
            <a:avLst/>
          </a:prstGeom>
        </p:spPr>
        <p:txBody>
          <a:bodyPr vert="horz" lIns="349758" tIns="174879" rIns="349758" bIns="174879"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1260158" y="8401053"/>
            <a:ext cx="22682835" cy="23761306"/>
          </a:xfrm>
          <a:prstGeom prst="rect">
            <a:avLst/>
          </a:prstGeom>
        </p:spPr>
        <p:txBody>
          <a:bodyPr vert="horz" lIns="349758" tIns="174879" rIns="349758" bIns="17487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1260158" y="33370840"/>
            <a:ext cx="5880735" cy="1916906"/>
          </a:xfrm>
          <a:prstGeom prst="rect">
            <a:avLst/>
          </a:prstGeom>
        </p:spPr>
        <p:txBody>
          <a:bodyPr vert="horz" lIns="349758" tIns="174879" rIns="349758" bIns="174879" rtlCol="0" anchor="ctr"/>
          <a:lstStyle>
            <a:lvl1pPr algn="l">
              <a:defRPr sz="4600">
                <a:solidFill>
                  <a:schemeClr val="tx1">
                    <a:tint val="75000"/>
                  </a:schemeClr>
                </a:solidFill>
              </a:defRPr>
            </a:lvl1pPr>
          </a:lstStyle>
          <a:p>
            <a:fld id="{7F49D355-16BD-4E45-BD9A-5EA878CF7CBD}" type="datetimeFigureOut">
              <a:rPr lang="it-IT" smtClean="0"/>
              <a:t>05/11/2015</a:t>
            </a:fld>
            <a:endParaRPr lang="it-IT"/>
          </a:p>
        </p:txBody>
      </p:sp>
      <p:sp>
        <p:nvSpPr>
          <p:cNvPr id="5" name="Segnaposto piè di pagina 4"/>
          <p:cNvSpPr>
            <a:spLocks noGrp="1"/>
          </p:cNvSpPr>
          <p:nvPr>
            <p:ph type="ftr" sz="quarter" idx="3"/>
          </p:nvPr>
        </p:nvSpPr>
        <p:spPr>
          <a:xfrm>
            <a:off x="8611076" y="33370840"/>
            <a:ext cx="7980998" cy="1916906"/>
          </a:xfrm>
          <a:prstGeom prst="rect">
            <a:avLst/>
          </a:prstGeom>
        </p:spPr>
        <p:txBody>
          <a:bodyPr vert="horz" lIns="349758" tIns="174879" rIns="349758" bIns="174879" rtlCol="0" anchor="ctr"/>
          <a:lstStyle>
            <a:lvl1pPr algn="ctr">
              <a:defRPr sz="46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18062258" y="33370840"/>
            <a:ext cx="5880735" cy="1916906"/>
          </a:xfrm>
          <a:prstGeom prst="rect">
            <a:avLst/>
          </a:prstGeom>
        </p:spPr>
        <p:txBody>
          <a:bodyPr vert="horz" lIns="349758" tIns="174879" rIns="349758" bIns="174879" rtlCol="0" anchor="ctr"/>
          <a:lstStyle>
            <a:lvl1pPr algn="r">
              <a:defRPr sz="46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580" rtl="0" eaLnBrk="1" latinLnBrk="0" hangingPunct="1">
        <a:spcBef>
          <a:spcPct val="0"/>
        </a:spcBef>
        <a:buNone/>
        <a:defRPr sz="16800" kern="1200">
          <a:solidFill>
            <a:schemeClr val="tx1"/>
          </a:solidFill>
          <a:latin typeface="+mj-lt"/>
          <a:ea typeface="+mj-ea"/>
          <a:cs typeface="+mj-cs"/>
        </a:defRPr>
      </a:lvl1pPr>
    </p:titleStyle>
    <p:bodyStyle>
      <a:lvl1pPr marL="1311593" indent="-1311593" algn="l" defTabSz="3497580"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784" indent="-1092994" algn="l" defTabSz="3497580"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975" indent="-874395" algn="l" defTabSz="3497580"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76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6955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1834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713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92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471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it-IT"/>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CasellaDiTesto 3"/>
          <p:cNvSpPr txBox="1"/>
          <p:nvPr/>
        </p:nvSpPr>
        <p:spPr>
          <a:xfrm>
            <a:off x="1793837" y="444746"/>
            <a:ext cx="21746417" cy="3754874"/>
          </a:xfrm>
          <a:prstGeom prst="rect">
            <a:avLst/>
          </a:prstGeom>
          <a:noFill/>
        </p:spPr>
        <p:txBody>
          <a:bodyPr wrap="square" rtlCol="0">
            <a:spAutoFit/>
          </a:bodyPr>
          <a:lstStyle/>
          <a:p>
            <a:pPr algn="ctr"/>
            <a:r>
              <a:rPr lang="en-US" sz="5400" u="sng" dirty="0" smtClean="0">
                <a:solidFill>
                  <a:srgbClr val="FF0000"/>
                </a:solidFill>
              </a:rPr>
              <a:t>CARATTERIZZAZIONE DELLA QUALITA’ DEL LATTE ITALIANO:</a:t>
            </a:r>
          </a:p>
          <a:p>
            <a:pPr algn="ctr"/>
            <a:r>
              <a:rPr lang="en-US" sz="5400" u="sng" dirty="0" smtClean="0">
                <a:solidFill>
                  <a:srgbClr val="FF0000"/>
                </a:solidFill>
              </a:rPr>
              <a:t> UN PRIMO PASSO</a:t>
            </a:r>
          </a:p>
          <a:p>
            <a:pPr algn="ctr"/>
            <a:r>
              <a:rPr lang="it-IT" sz="2800" dirty="0" smtClean="0">
                <a:solidFill>
                  <a:schemeClr val="bg1"/>
                </a:solidFill>
              </a:rPr>
              <a:t>G</a:t>
            </a:r>
            <a:r>
              <a:rPr lang="it-IT" sz="2800" dirty="0">
                <a:solidFill>
                  <a:schemeClr val="bg1"/>
                </a:solidFill>
              </a:rPr>
              <a:t>. </a:t>
            </a:r>
            <a:r>
              <a:rPr lang="it-IT" sz="2800" dirty="0" smtClean="0">
                <a:solidFill>
                  <a:schemeClr val="bg1"/>
                </a:solidFill>
              </a:rPr>
              <a:t>Bolzoni*, </a:t>
            </a:r>
            <a:r>
              <a:rPr lang="it-IT" sz="2800" dirty="0">
                <a:solidFill>
                  <a:schemeClr val="bg1"/>
                </a:solidFill>
              </a:rPr>
              <a:t>C. </a:t>
            </a:r>
            <a:r>
              <a:rPr lang="it-IT" sz="2800" dirty="0" err="1">
                <a:solidFill>
                  <a:schemeClr val="bg1"/>
                </a:solidFill>
              </a:rPr>
              <a:t>Baiguera</a:t>
            </a:r>
            <a:r>
              <a:rPr lang="it-IT" sz="2800" dirty="0">
                <a:solidFill>
                  <a:schemeClr val="bg1"/>
                </a:solidFill>
              </a:rPr>
              <a:t>, G. Zanardi, E. </a:t>
            </a:r>
            <a:r>
              <a:rPr lang="it-IT" sz="2800" dirty="0" err="1" smtClean="0">
                <a:solidFill>
                  <a:schemeClr val="bg1"/>
                </a:solidFill>
              </a:rPr>
              <a:t>Buffoli</a:t>
            </a:r>
            <a:endParaRPr lang="it-IT" sz="2800" dirty="0" smtClean="0">
              <a:solidFill>
                <a:schemeClr val="bg1"/>
              </a:solidFill>
            </a:endParaRPr>
          </a:p>
          <a:p>
            <a:pPr lvl="0" algn="ctr"/>
            <a:r>
              <a:rPr lang="it-IT" sz="2800" dirty="0">
                <a:solidFill>
                  <a:schemeClr val="bg1"/>
                </a:solidFill>
              </a:rPr>
              <a:t>*</a:t>
            </a:r>
            <a:r>
              <a:rPr lang="it-IT" sz="1800" b="1" dirty="0">
                <a:solidFill>
                  <a:schemeClr val="bg1"/>
                </a:solidFill>
              </a:rPr>
              <a:t>crn.qualita.latte@izsler.it</a:t>
            </a:r>
          </a:p>
          <a:p>
            <a:pPr lvl="0" algn="ctr"/>
            <a:r>
              <a:rPr lang="it-IT" sz="2800" b="1" dirty="0">
                <a:solidFill>
                  <a:schemeClr val="bg1"/>
                </a:solidFill>
              </a:rPr>
              <a:t>Istituto Zooprofilattico Sperimentale della Lombardia e dell’Emilia Romagna (IZSLER)</a:t>
            </a:r>
          </a:p>
          <a:p>
            <a:pPr lvl="0" algn="ctr"/>
            <a:r>
              <a:rPr lang="it-IT" sz="2800" b="1" dirty="0">
                <a:solidFill>
                  <a:schemeClr val="bg1"/>
                </a:solidFill>
              </a:rPr>
              <a:t>Centro di Referenza Nazionale per la Qualità del Latte Bovino</a:t>
            </a:r>
          </a:p>
          <a:p>
            <a:pPr lvl="0" algn="ctr"/>
            <a:r>
              <a:rPr lang="it-IT" sz="2000" b="1" dirty="0">
                <a:solidFill>
                  <a:schemeClr val="bg1"/>
                </a:solidFill>
              </a:rPr>
              <a:t>Via Bianchi, 9 - </a:t>
            </a:r>
            <a:r>
              <a:rPr lang="it-IT" sz="2000" b="1" dirty="0" smtClean="0">
                <a:solidFill>
                  <a:schemeClr val="bg1"/>
                </a:solidFill>
              </a:rPr>
              <a:t>Brescia</a:t>
            </a:r>
            <a:endParaRPr lang="it-IT" sz="2000" b="1" dirty="0">
              <a:solidFill>
                <a:schemeClr val="bg1"/>
              </a:solidFill>
            </a:endParaRPr>
          </a:p>
        </p:txBody>
      </p:sp>
      <p:pic>
        <p:nvPicPr>
          <p:cNvPr id="5" name="Picture 801" descr="LogoizsBLU"/>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97146" y="1880164"/>
            <a:ext cx="1765991" cy="1804192"/>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2535" y="1880164"/>
            <a:ext cx="1751734" cy="1804192"/>
          </a:xfrm>
          <a:prstGeom prst="rect">
            <a:avLst/>
          </a:prstGeom>
        </p:spPr>
      </p:pic>
      <p:sp>
        <p:nvSpPr>
          <p:cNvPr id="6" name="Rectangle 14"/>
          <p:cNvSpPr>
            <a:spLocks noChangeArrowheads="1"/>
          </p:cNvSpPr>
          <p:nvPr/>
        </p:nvSpPr>
        <p:spPr bwMode="auto">
          <a:xfrm>
            <a:off x="0" y="0"/>
            <a:ext cx="2520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8" name="Rectangle 15"/>
          <p:cNvSpPr>
            <a:spLocks noChangeArrowheads="1"/>
          </p:cNvSpPr>
          <p:nvPr/>
        </p:nvSpPr>
        <p:spPr bwMode="auto">
          <a:xfrm>
            <a:off x="0" y="3448050"/>
            <a:ext cx="2520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9" name="Rectangle 16"/>
          <p:cNvSpPr>
            <a:spLocks noChangeArrowheads="1"/>
          </p:cNvSpPr>
          <p:nvPr/>
        </p:nvSpPr>
        <p:spPr bwMode="auto">
          <a:xfrm>
            <a:off x="0" y="6962775"/>
            <a:ext cx="25203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br>
              <a:rPr kumimoji="0" lang="it-IT" altLang="it-IT"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it-IT" altLang="it-IT" sz="1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8"/>
          <p:cNvSpPr>
            <a:spLocks noChangeArrowheads="1"/>
          </p:cNvSpPr>
          <p:nvPr/>
        </p:nvSpPr>
        <p:spPr bwMode="auto">
          <a:xfrm>
            <a:off x="0" y="13601700"/>
            <a:ext cx="25203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br>
              <a:rPr kumimoji="0" lang="it-IT" altLang="it-IT" sz="11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it-IT" altLang="it-IT" sz="1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CasellaDiTesto 17"/>
          <p:cNvSpPr txBox="1"/>
          <p:nvPr/>
        </p:nvSpPr>
        <p:spPr>
          <a:xfrm>
            <a:off x="1587736" y="4777561"/>
            <a:ext cx="11079310" cy="4001095"/>
          </a:xfrm>
          <a:prstGeom prst="rect">
            <a:avLst/>
          </a:prstGeom>
          <a:solidFill>
            <a:schemeClr val="tx2"/>
          </a:solidFill>
        </p:spPr>
        <p:txBody>
          <a:bodyPr wrap="square" rtlCol="0">
            <a:spAutoFit/>
          </a:bodyPr>
          <a:lstStyle/>
          <a:p>
            <a:r>
              <a:rPr lang="it-IT" sz="3800" b="1" u="sng" dirty="0" smtClean="0">
                <a:solidFill>
                  <a:srgbClr val="FF0000"/>
                </a:solidFill>
              </a:rPr>
              <a:t>INTRODUZIONE</a:t>
            </a:r>
          </a:p>
          <a:p>
            <a:pPr algn="just"/>
            <a:r>
              <a:rPr lang="it-IT" sz="2400" dirty="0">
                <a:solidFill>
                  <a:schemeClr val="bg1"/>
                </a:solidFill>
              </a:rPr>
              <a:t>N</a:t>
            </a:r>
            <a:r>
              <a:rPr lang="it-IT" sz="2400" dirty="0" smtClean="0">
                <a:solidFill>
                  <a:schemeClr val="bg1"/>
                </a:solidFill>
              </a:rPr>
              <a:t>onostante la filiera latte sia da decenni soggetta a frequenti controlli a partire dalla produzione primaria,  non è ancora disponibile un sistema che permetta di definire sinteticamente la «</a:t>
            </a:r>
            <a:r>
              <a:rPr lang="it-IT" sz="2400" b="1" dirty="0" smtClean="0">
                <a:solidFill>
                  <a:schemeClr val="bg1"/>
                </a:solidFill>
              </a:rPr>
              <a:t>qualità del latte italiano</a:t>
            </a:r>
            <a:r>
              <a:rPr lang="it-IT" sz="2400" dirty="0" smtClean="0">
                <a:solidFill>
                  <a:schemeClr val="bg1"/>
                </a:solidFill>
              </a:rPr>
              <a:t>».</a:t>
            </a:r>
          </a:p>
          <a:p>
            <a:pPr algn="just"/>
            <a:r>
              <a:rPr lang="it-IT" sz="2400" dirty="0" smtClean="0">
                <a:solidFill>
                  <a:schemeClr val="bg1"/>
                </a:solidFill>
              </a:rPr>
              <a:t>A tale scopo, nel 2013, con la collaborazione della rete IZS, le Associazioni Allevatori ed alcuni laboratori privati, si è avviato un progetto di raccolta ed elaborazione dati, per il momento limitato ai principali parametri compositivi ed igienico-sanitari, quale fase iniziale per la creazione di uno strumento di indagine e consultazione a livello nazionale. Oltre ai due Laboratori IZSLER, partecipano alla raccolta oltre 20 laboratori distribuiti in 16 regioni con dati provenienti da oltre </a:t>
            </a:r>
            <a:r>
              <a:rPr lang="it-IT" sz="2400" b="1" dirty="0" smtClean="0">
                <a:solidFill>
                  <a:schemeClr val="bg1"/>
                </a:solidFill>
              </a:rPr>
              <a:t>600.000 campioni </a:t>
            </a:r>
            <a:r>
              <a:rPr lang="it-IT" sz="2400" dirty="0" smtClean="0">
                <a:solidFill>
                  <a:schemeClr val="bg1"/>
                </a:solidFill>
              </a:rPr>
              <a:t>analizzati nel 2014 . </a:t>
            </a:r>
          </a:p>
        </p:txBody>
      </p:sp>
      <p:sp>
        <p:nvSpPr>
          <p:cNvPr id="31" name="CasellaDiTesto 30"/>
          <p:cNvSpPr txBox="1"/>
          <p:nvPr/>
        </p:nvSpPr>
        <p:spPr>
          <a:xfrm>
            <a:off x="1567222" y="14034112"/>
            <a:ext cx="11099823" cy="4370427"/>
          </a:xfrm>
          <a:prstGeom prst="rect">
            <a:avLst/>
          </a:prstGeom>
          <a:noFill/>
        </p:spPr>
        <p:txBody>
          <a:bodyPr wrap="square" rtlCol="0">
            <a:spAutoFit/>
          </a:bodyPr>
          <a:lstStyle/>
          <a:p>
            <a:r>
              <a:rPr lang="it-IT" sz="3800" b="1" u="sng" dirty="0" smtClean="0">
                <a:solidFill>
                  <a:srgbClr val="FF0000"/>
                </a:solidFill>
              </a:rPr>
              <a:t>MATERIALI E METODI</a:t>
            </a:r>
          </a:p>
          <a:p>
            <a:pPr lvl="0" algn="just"/>
            <a:r>
              <a:rPr lang="it-IT" sz="2400" dirty="0" smtClean="0">
                <a:solidFill>
                  <a:schemeClr val="bg1"/>
                </a:solidFill>
              </a:rPr>
              <a:t>Unica condizione per la selezione dei dati è che essi provengano da campioni di latte bovino  di massa aziendale, prelevati nell’ambito di sistemi organizzati ed applicati costantemente ed uniformemente nel corso dell’anno (es</a:t>
            </a:r>
            <a:r>
              <a:rPr lang="it-IT" sz="2400" dirty="0">
                <a:solidFill>
                  <a:schemeClr val="bg1"/>
                </a:solidFill>
              </a:rPr>
              <a:t>. pagamento latte </a:t>
            </a:r>
            <a:r>
              <a:rPr lang="it-IT" sz="2400" dirty="0" smtClean="0">
                <a:solidFill>
                  <a:schemeClr val="bg1"/>
                </a:solidFill>
              </a:rPr>
              <a:t>qualità) e attività quindi assimilabili a sistemi di autocontrollo, non occasionali.  Per ciascun parametro analitico sono state prese in considerazione le medie mensili dei campioni analizzati da ciascun laboratorio (% di positività nel caso delle Sostanze Inibenti). Per i parametri Carica Batterica Totale (CBT) e Cellule Somatiche (SCC) sono state stimati i valori di media </a:t>
            </a:r>
            <a:r>
              <a:rPr lang="it-IT" sz="2400" dirty="0">
                <a:solidFill>
                  <a:schemeClr val="bg1"/>
                </a:solidFill>
              </a:rPr>
              <a:t>g</a:t>
            </a:r>
            <a:r>
              <a:rPr lang="it-IT" sz="2400" dirty="0" smtClean="0">
                <a:solidFill>
                  <a:schemeClr val="bg1"/>
                </a:solidFill>
              </a:rPr>
              <a:t>eometrica. Con il calcolo della media </a:t>
            </a:r>
            <a:r>
              <a:rPr lang="it-IT" sz="2400" dirty="0">
                <a:solidFill>
                  <a:schemeClr val="bg1"/>
                </a:solidFill>
              </a:rPr>
              <a:t>p</a:t>
            </a:r>
            <a:r>
              <a:rPr lang="it-IT" sz="2400" dirty="0" smtClean="0">
                <a:solidFill>
                  <a:schemeClr val="bg1"/>
                </a:solidFill>
              </a:rPr>
              <a:t>onderata (per numero di campioni) è quindi stato possibile stimare i valori di </a:t>
            </a:r>
            <a:r>
              <a:rPr lang="it-IT" sz="2400" b="1" dirty="0" smtClean="0">
                <a:solidFill>
                  <a:schemeClr val="bg1"/>
                </a:solidFill>
              </a:rPr>
              <a:t>Media Nazionale </a:t>
            </a:r>
            <a:r>
              <a:rPr lang="it-IT" sz="2400" dirty="0" smtClean="0">
                <a:solidFill>
                  <a:schemeClr val="bg1"/>
                </a:solidFill>
              </a:rPr>
              <a:t>ed evidenziarne l’andamento nel corso dell’anno . </a:t>
            </a:r>
          </a:p>
        </p:txBody>
      </p:sp>
      <p:sp>
        <p:nvSpPr>
          <p:cNvPr id="12" name="CasellaDiTesto 11"/>
          <p:cNvSpPr txBox="1"/>
          <p:nvPr/>
        </p:nvSpPr>
        <p:spPr>
          <a:xfrm>
            <a:off x="15468619" y="28900170"/>
            <a:ext cx="8726244" cy="5847755"/>
          </a:xfrm>
          <a:prstGeom prst="rect">
            <a:avLst/>
          </a:prstGeom>
          <a:noFill/>
        </p:spPr>
        <p:txBody>
          <a:bodyPr wrap="square" rtlCol="0">
            <a:spAutoFit/>
          </a:bodyPr>
          <a:lstStyle/>
          <a:p>
            <a:pPr lvl="0" algn="just"/>
            <a:r>
              <a:rPr lang="it-IT" sz="3800" b="1" u="sng" dirty="0" smtClean="0">
                <a:solidFill>
                  <a:srgbClr val="FF0000"/>
                </a:solidFill>
              </a:rPr>
              <a:t>CONCLUSIONI</a:t>
            </a:r>
          </a:p>
          <a:p>
            <a:pPr algn="just"/>
            <a:r>
              <a:rPr lang="it-IT" sz="2800" dirty="0" smtClean="0">
                <a:solidFill>
                  <a:schemeClr val="bg1"/>
                </a:solidFill>
              </a:rPr>
              <a:t>Il lavoro svolto fornisce una innovativa immagine rappresentativa, seppur ancora parziale, delle </a:t>
            </a:r>
            <a:r>
              <a:rPr lang="it-IT" sz="2800" dirty="0">
                <a:solidFill>
                  <a:schemeClr val="bg1"/>
                </a:solidFill>
              </a:rPr>
              <a:t>caratteristiche del </a:t>
            </a:r>
            <a:r>
              <a:rPr lang="it-IT" sz="2800" dirty="0" smtClean="0">
                <a:solidFill>
                  <a:schemeClr val="bg1"/>
                </a:solidFill>
              </a:rPr>
              <a:t>latte italiano.  </a:t>
            </a:r>
            <a:r>
              <a:rPr lang="it-IT" sz="2800" dirty="0">
                <a:solidFill>
                  <a:schemeClr val="bg1"/>
                </a:solidFill>
              </a:rPr>
              <a:t>Le potenzialità di elaborazione </a:t>
            </a:r>
            <a:r>
              <a:rPr lang="it-IT" sz="2800" dirty="0" smtClean="0">
                <a:solidFill>
                  <a:schemeClr val="bg1"/>
                </a:solidFill>
              </a:rPr>
              <a:t>statistica dei dati e delle informazioni ricavabili da questo sistema sono  </a:t>
            </a:r>
            <a:r>
              <a:rPr lang="it-IT" sz="2800" dirty="0">
                <a:solidFill>
                  <a:schemeClr val="bg1"/>
                </a:solidFill>
              </a:rPr>
              <a:t>notevoli e potranno essere </a:t>
            </a:r>
            <a:r>
              <a:rPr lang="it-IT" sz="2800" dirty="0" smtClean="0">
                <a:solidFill>
                  <a:schemeClr val="bg1"/>
                </a:solidFill>
              </a:rPr>
              <a:t>realizzate con l’adesione di altri Laboratori “fornitori di dati” e l’approfondimento del tipo di dati (altri parametri ed integrazione con la </a:t>
            </a:r>
            <a:r>
              <a:rPr lang="it-IT" sz="2800" dirty="0">
                <a:solidFill>
                  <a:schemeClr val="bg1"/>
                </a:solidFill>
              </a:rPr>
              <a:t>quantità di latte </a:t>
            </a:r>
            <a:r>
              <a:rPr lang="it-IT" sz="2800" dirty="0" smtClean="0">
                <a:solidFill>
                  <a:schemeClr val="bg1"/>
                </a:solidFill>
              </a:rPr>
              <a:t>per azienda).</a:t>
            </a:r>
            <a:endParaRPr lang="it-IT" sz="2800" dirty="0">
              <a:solidFill>
                <a:schemeClr val="bg1"/>
              </a:solidFill>
            </a:endParaRPr>
          </a:p>
          <a:p>
            <a:pPr algn="just"/>
            <a:r>
              <a:rPr lang="it-IT" sz="2800" dirty="0" smtClean="0">
                <a:solidFill>
                  <a:schemeClr val="bg1"/>
                </a:solidFill>
              </a:rPr>
              <a:t>Riteniamo pertanto fondamentale proporre alle diverse Organizzazioni di settore, ma anche a piccoli Laboratori che operano nel settore lattiero-caseario, l’adesione volontaria al progetto per  il suo sviluppo nel prossimo anno. </a:t>
            </a:r>
            <a:endParaRPr lang="it-IT" dirty="0">
              <a:solidFill>
                <a:schemeClr val="bg1"/>
              </a:solidFill>
            </a:endParaRPr>
          </a:p>
        </p:txBody>
      </p:sp>
      <p:sp>
        <p:nvSpPr>
          <p:cNvPr id="15" name="CasellaDiTesto 14"/>
          <p:cNvSpPr txBox="1"/>
          <p:nvPr/>
        </p:nvSpPr>
        <p:spPr>
          <a:xfrm>
            <a:off x="15468619" y="18183877"/>
            <a:ext cx="8726244" cy="4893647"/>
          </a:xfrm>
          <a:prstGeom prst="rect">
            <a:avLst/>
          </a:prstGeom>
          <a:noFill/>
        </p:spPr>
        <p:txBody>
          <a:bodyPr wrap="square" rtlCol="0">
            <a:spAutoFit/>
          </a:bodyPr>
          <a:lstStyle/>
          <a:p>
            <a:pPr algn="just"/>
            <a:r>
              <a:rPr lang="it-IT" sz="2400" dirty="0" smtClean="0">
                <a:solidFill>
                  <a:schemeClr val="bg1"/>
                </a:solidFill>
              </a:rPr>
              <a:t>I </a:t>
            </a:r>
            <a:r>
              <a:rPr lang="it-IT" sz="2400" b="1" dirty="0">
                <a:solidFill>
                  <a:schemeClr val="bg1"/>
                </a:solidFill>
              </a:rPr>
              <a:t>punti critici </a:t>
            </a:r>
            <a:r>
              <a:rPr lang="it-IT" sz="2400" dirty="0">
                <a:solidFill>
                  <a:schemeClr val="bg1"/>
                </a:solidFill>
              </a:rPr>
              <a:t>del lavoro </a:t>
            </a:r>
            <a:r>
              <a:rPr lang="it-IT" sz="2400" dirty="0" smtClean="0">
                <a:solidFill>
                  <a:schemeClr val="bg1"/>
                </a:solidFill>
              </a:rPr>
              <a:t>finora svolto sono: la rappresentatività geografica ancora parziale  (superabile con l’adesione di ulteriori laboratori fornitori di dati nel prossimo futuro) e la mancanza di correlazione tra i vari dati analitici e  la quantità di prodotto rappresentato . Ogni campione di latte di massa aziendale partecipa infatti come «unità» alle medie mensili, indipendentemente dalla quantità di latte prodotto dall’azienda.  Anche la stima della Media Nazionale risente, attualmente, del peso di ciascuna regione rispetto alle altre in quanto determinato dal numero di campioni eseguiti e dal numero di allevamenti attivi.  Questi due ultimi ostacoli potrebbero essere superati attraverso la integrazione con i </a:t>
            </a:r>
            <a:r>
              <a:rPr lang="it-IT" sz="2400" dirty="0">
                <a:solidFill>
                  <a:schemeClr val="bg1"/>
                </a:solidFill>
              </a:rPr>
              <a:t>dati produttivi  </a:t>
            </a:r>
            <a:r>
              <a:rPr lang="it-IT" sz="2400" dirty="0" smtClean="0">
                <a:solidFill>
                  <a:schemeClr val="bg1"/>
                </a:solidFill>
              </a:rPr>
              <a:t>delle singole aziende oggi disponibili in altre Banche </a:t>
            </a:r>
            <a:r>
              <a:rPr lang="it-IT" sz="2400" dirty="0">
                <a:solidFill>
                  <a:schemeClr val="bg1"/>
                </a:solidFill>
              </a:rPr>
              <a:t>Dati  </a:t>
            </a:r>
            <a:r>
              <a:rPr lang="it-IT" sz="2400" dirty="0" smtClean="0">
                <a:solidFill>
                  <a:schemeClr val="bg1"/>
                </a:solidFill>
              </a:rPr>
              <a:t>perlomeno a livello regionale. </a:t>
            </a:r>
            <a:endParaRPr lang="it-IT" sz="2400" dirty="0">
              <a:solidFill>
                <a:schemeClr val="bg1"/>
              </a:solidFill>
            </a:endParaRPr>
          </a:p>
        </p:txBody>
      </p:sp>
      <p:grpSp>
        <p:nvGrpSpPr>
          <p:cNvPr id="3" name="Gruppo 2"/>
          <p:cNvGrpSpPr/>
          <p:nvPr/>
        </p:nvGrpSpPr>
        <p:grpSpPr>
          <a:xfrm>
            <a:off x="729537" y="19043621"/>
            <a:ext cx="6667200" cy="4417200"/>
            <a:chOff x="1489794" y="18074259"/>
            <a:chExt cx="6665553" cy="4416678"/>
          </a:xfrm>
        </p:grpSpPr>
        <p:pic>
          <p:nvPicPr>
            <p:cNvPr id="1028" name="Picture 4" descr="\\MDB_LATTE\MDB_Latte\Dati latte italia\DATI LATTE 2014\IMMAGINI GRAFICI IZSLER\GraficoCBT2014.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9794" y="18074259"/>
              <a:ext cx="6569471" cy="4416678"/>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6991605" y="18292812"/>
              <a:ext cx="1163742" cy="338554"/>
            </a:xfrm>
            <a:prstGeom prst="rect">
              <a:avLst/>
            </a:prstGeom>
            <a:noFill/>
          </p:spPr>
          <p:txBody>
            <a:bodyPr wrap="square" rtlCol="0">
              <a:spAutoFit/>
            </a:bodyPr>
            <a:lstStyle/>
            <a:p>
              <a:r>
                <a:rPr lang="it-IT" sz="1600" b="1" dirty="0" smtClean="0"/>
                <a:t>Fig. 1</a:t>
              </a:r>
              <a:endParaRPr lang="it-IT" sz="1600" b="1" dirty="0"/>
            </a:p>
          </p:txBody>
        </p:sp>
      </p:grpSp>
      <p:grpSp>
        <p:nvGrpSpPr>
          <p:cNvPr id="13" name="Gruppo 12"/>
          <p:cNvGrpSpPr/>
          <p:nvPr/>
        </p:nvGrpSpPr>
        <p:grpSpPr>
          <a:xfrm>
            <a:off x="7806583" y="19045150"/>
            <a:ext cx="6667200" cy="4417200"/>
            <a:chOff x="8281095" y="18072980"/>
            <a:chExt cx="6336704" cy="4417335"/>
          </a:xfrm>
        </p:grpSpPr>
        <p:pic>
          <p:nvPicPr>
            <p:cNvPr id="1029" name="Picture 5" descr="\\MDB_LATTE\MDB_Latte\Dati latte italia\DATI LATTE 2014\IMMAGINI GRAFICI IZSLER\GraficoCSS2014.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81095" y="18072980"/>
              <a:ext cx="6336704" cy="4417335"/>
            </a:xfrm>
            <a:prstGeom prst="rect">
              <a:avLst/>
            </a:prstGeom>
            <a:noFill/>
            <a:extLst>
              <a:ext uri="{909E8E84-426E-40DD-AFC4-6F175D3DCCD1}">
                <a14:hiddenFill xmlns:a14="http://schemas.microsoft.com/office/drawing/2010/main">
                  <a:solidFill>
                    <a:srgbClr val="FFFFFF"/>
                  </a:solidFill>
                </a14:hiddenFill>
              </a:ext>
            </a:extLst>
          </p:spPr>
        </p:pic>
        <p:sp>
          <p:nvSpPr>
            <p:cNvPr id="39" name="CasellaDiTesto 38"/>
            <p:cNvSpPr txBox="1"/>
            <p:nvPr/>
          </p:nvSpPr>
          <p:spPr>
            <a:xfrm>
              <a:off x="13454057" y="18274396"/>
              <a:ext cx="1163742" cy="338554"/>
            </a:xfrm>
            <a:prstGeom prst="rect">
              <a:avLst/>
            </a:prstGeom>
            <a:noFill/>
          </p:spPr>
          <p:txBody>
            <a:bodyPr wrap="square" rtlCol="0">
              <a:spAutoFit/>
            </a:bodyPr>
            <a:lstStyle/>
            <a:p>
              <a:r>
                <a:rPr lang="it-IT" sz="1600" b="1" dirty="0" smtClean="0"/>
                <a:t>Fig. 2</a:t>
              </a:r>
              <a:endParaRPr lang="it-IT" sz="1600" b="1" dirty="0"/>
            </a:p>
          </p:txBody>
        </p:sp>
      </p:grpSp>
      <p:grpSp>
        <p:nvGrpSpPr>
          <p:cNvPr id="45" name="Gruppo 44"/>
          <p:cNvGrpSpPr/>
          <p:nvPr/>
        </p:nvGrpSpPr>
        <p:grpSpPr>
          <a:xfrm>
            <a:off x="15875806" y="12948075"/>
            <a:ext cx="7911869" cy="4730467"/>
            <a:chOff x="15338295" y="13303683"/>
            <a:chExt cx="7257260" cy="4034560"/>
          </a:xfrm>
        </p:grpSpPr>
        <p:pic>
          <p:nvPicPr>
            <p:cNvPr id="1030" name="Picture 6" descr="\\MDB_LATTE\MDB_Latte\Dati latte italia\DATI LATTE 2014\IMMAGINI GRAFICI IZSLER\GraficiInibenti2014.bm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38295" y="13303683"/>
              <a:ext cx="7257260" cy="4034560"/>
            </a:xfrm>
            <a:prstGeom prst="rect">
              <a:avLst/>
            </a:prstGeom>
            <a:noFill/>
            <a:extLst>
              <a:ext uri="{909E8E84-426E-40DD-AFC4-6F175D3DCCD1}">
                <a14:hiddenFill xmlns:a14="http://schemas.microsoft.com/office/drawing/2010/main">
                  <a:solidFill>
                    <a:srgbClr val="FFFFFF"/>
                  </a:solidFill>
                </a14:hiddenFill>
              </a:ext>
            </a:extLst>
          </p:spPr>
        </p:pic>
        <p:sp>
          <p:nvSpPr>
            <p:cNvPr id="42" name="CasellaDiTesto 41"/>
            <p:cNvSpPr txBox="1"/>
            <p:nvPr/>
          </p:nvSpPr>
          <p:spPr>
            <a:xfrm>
              <a:off x="21429471" y="13394100"/>
              <a:ext cx="1098254" cy="225071"/>
            </a:xfrm>
            <a:prstGeom prst="rect">
              <a:avLst/>
            </a:prstGeom>
            <a:noFill/>
          </p:spPr>
          <p:txBody>
            <a:bodyPr wrap="square" rtlCol="0">
              <a:spAutoFit/>
            </a:bodyPr>
            <a:lstStyle/>
            <a:p>
              <a:r>
                <a:rPr lang="it-IT" sz="1600" b="1" dirty="0" smtClean="0"/>
                <a:t>Fig. 3</a:t>
              </a:r>
              <a:endParaRPr lang="it-IT" sz="1600" b="1" dirty="0"/>
            </a:p>
          </p:txBody>
        </p:sp>
      </p:grpSp>
      <p:grpSp>
        <p:nvGrpSpPr>
          <p:cNvPr id="17" name="Gruppo 16"/>
          <p:cNvGrpSpPr/>
          <p:nvPr/>
        </p:nvGrpSpPr>
        <p:grpSpPr>
          <a:xfrm>
            <a:off x="729537" y="24482970"/>
            <a:ext cx="6667200" cy="4417200"/>
            <a:chOff x="7028136" y="20780240"/>
            <a:chExt cx="10734675" cy="5076825"/>
          </a:xfrm>
        </p:grpSpPr>
        <p:pic>
          <p:nvPicPr>
            <p:cNvPr id="1031" name="Picture 7" descr="\\MDB_LATTE\MDB_Latte\Dati latte italia\DATI LATTE 2014\IMMAGINI GRAFICI IZSLER\GraficoGrasso2014.bm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8136" y="20780240"/>
              <a:ext cx="10734675" cy="5076825"/>
            </a:xfrm>
            <a:prstGeom prst="rect">
              <a:avLst/>
            </a:prstGeom>
            <a:noFill/>
            <a:extLst>
              <a:ext uri="{909E8E84-426E-40DD-AFC4-6F175D3DCCD1}">
                <a14:hiddenFill xmlns:a14="http://schemas.microsoft.com/office/drawing/2010/main">
                  <a:solidFill>
                    <a:srgbClr val="FFFFFF"/>
                  </a:solidFill>
                </a14:hiddenFill>
              </a:ext>
            </a:extLst>
          </p:spPr>
        </p:pic>
        <p:sp>
          <p:nvSpPr>
            <p:cNvPr id="46" name="CasellaDiTesto 45"/>
            <p:cNvSpPr txBox="1"/>
            <p:nvPr/>
          </p:nvSpPr>
          <p:spPr>
            <a:xfrm>
              <a:off x="8497119" y="21056495"/>
              <a:ext cx="1163742" cy="338554"/>
            </a:xfrm>
            <a:prstGeom prst="rect">
              <a:avLst/>
            </a:prstGeom>
            <a:noFill/>
          </p:spPr>
          <p:txBody>
            <a:bodyPr wrap="square" rtlCol="0">
              <a:spAutoFit/>
            </a:bodyPr>
            <a:lstStyle/>
            <a:p>
              <a:r>
                <a:rPr lang="it-IT" sz="1600" b="1" dirty="0" smtClean="0"/>
                <a:t>Fig. 4</a:t>
              </a:r>
              <a:endParaRPr lang="it-IT" sz="1600" b="1" dirty="0"/>
            </a:p>
          </p:txBody>
        </p:sp>
      </p:grpSp>
      <p:grpSp>
        <p:nvGrpSpPr>
          <p:cNvPr id="19" name="Gruppo 18"/>
          <p:cNvGrpSpPr/>
          <p:nvPr/>
        </p:nvGrpSpPr>
        <p:grpSpPr>
          <a:xfrm>
            <a:off x="7806583" y="24482970"/>
            <a:ext cx="6667200" cy="4417200"/>
            <a:chOff x="9927773" y="23240353"/>
            <a:chExt cx="10534650" cy="5295900"/>
          </a:xfrm>
        </p:grpSpPr>
        <p:pic>
          <p:nvPicPr>
            <p:cNvPr id="1033" name="Picture 9" descr="\\MDB_LATTE\MDB_Latte\Dati latte italia\DATI LATTE 2014\IMMAGINI GRAFICI IZSLER\GraficoProteine2014.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27773" y="23240353"/>
              <a:ext cx="10534650" cy="5295900"/>
            </a:xfrm>
            <a:prstGeom prst="rect">
              <a:avLst/>
            </a:prstGeom>
            <a:noFill/>
            <a:extLst>
              <a:ext uri="{909E8E84-426E-40DD-AFC4-6F175D3DCCD1}">
                <a14:hiddenFill xmlns:a14="http://schemas.microsoft.com/office/drawing/2010/main">
                  <a:solidFill>
                    <a:srgbClr val="FFFFFF"/>
                  </a:solidFill>
                </a14:hiddenFill>
              </a:ext>
            </a:extLst>
          </p:spPr>
        </p:pic>
        <p:sp>
          <p:nvSpPr>
            <p:cNvPr id="49" name="CasellaDiTesto 48"/>
            <p:cNvSpPr txBox="1"/>
            <p:nvPr/>
          </p:nvSpPr>
          <p:spPr>
            <a:xfrm>
              <a:off x="11281756" y="23469338"/>
              <a:ext cx="1289464" cy="397650"/>
            </a:xfrm>
            <a:prstGeom prst="rect">
              <a:avLst/>
            </a:prstGeom>
            <a:noFill/>
          </p:spPr>
          <p:txBody>
            <a:bodyPr wrap="square" rtlCol="0">
              <a:spAutoFit/>
            </a:bodyPr>
            <a:lstStyle/>
            <a:p>
              <a:r>
                <a:rPr lang="it-IT" sz="1600" b="1" dirty="0" smtClean="0"/>
                <a:t>Fig. 5</a:t>
              </a:r>
              <a:endParaRPr lang="it-IT" sz="1600" b="1" dirty="0"/>
            </a:p>
          </p:txBody>
        </p:sp>
      </p:grpSp>
      <p:grpSp>
        <p:nvGrpSpPr>
          <p:cNvPr id="20" name="Gruppo 19"/>
          <p:cNvGrpSpPr/>
          <p:nvPr/>
        </p:nvGrpSpPr>
        <p:grpSpPr>
          <a:xfrm>
            <a:off x="15875806" y="23701423"/>
            <a:ext cx="7912800" cy="4730400"/>
            <a:chOff x="15693430" y="23318653"/>
            <a:chExt cx="8023354" cy="4383755"/>
          </a:xfrm>
        </p:grpSpPr>
        <p:pic>
          <p:nvPicPr>
            <p:cNvPr id="1034" name="Picture 10" descr="\\MDB_LATTE\MDB_Latte\Dati latte italia\DATI LATTE 2014\IMMAGINI GRAFICI IZSLER\GraficoCaseine2014.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693430" y="23318653"/>
              <a:ext cx="8023354" cy="4383755"/>
            </a:xfrm>
            <a:prstGeom prst="rect">
              <a:avLst/>
            </a:prstGeom>
            <a:noFill/>
            <a:extLst>
              <a:ext uri="{909E8E84-426E-40DD-AFC4-6F175D3DCCD1}">
                <a14:hiddenFill xmlns:a14="http://schemas.microsoft.com/office/drawing/2010/main">
                  <a:solidFill>
                    <a:srgbClr val="FFFFFF"/>
                  </a:solidFill>
                </a14:hiddenFill>
              </a:ext>
            </a:extLst>
          </p:spPr>
        </p:pic>
        <p:sp>
          <p:nvSpPr>
            <p:cNvPr id="52" name="CasellaDiTesto 51"/>
            <p:cNvSpPr txBox="1"/>
            <p:nvPr/>
          </p:nvSpPr>
          <p:spPr>
            <a:xfrm>
              <a:off x="16706031" y="23430827"/>
              <a:ext cx="776790" cy="338554"/>
            </a:xfrm>
            <a:prstGeom prst="rect">
              <a:avLst/>
            </a:prstGeom>
            <a:noFill/>
          </p:spPr>
          <p:txBody>
            <a:bodyPr wrap="square" rtlCol="0">
              <a:spAutoFit/>
            </a:bodyPr>
            <a:lstStyle/>
            <a:p>
              <a:r>
                <a:rPr lang="it-IT" sz="1600" b="1" dirty="0" smtClean="0"/>
                <a:t>Fig. 6</a:t>
              </a:r>
              <a:endParaRPr lang="it-IT" sz="1600" b="1" dirty="0"/>
            </a:p>
          </p:txBody>
        </p:sp>
      </p:grpSp>
      <p:grpSp>
        <p:nvGrpSpPr>
          <p:cNvPr id="22" name="Gruppo 21"/>
          <p:cNvGrpSpPr/>
          <p:nvPr/>
        </p:nvGrpSpPr>
        <p:grpSpPr>
          <a:xfrm>
            <a:off x="729537" y="30027586"/>
            <a:ext cx="6667200" cy="4417200"/>
            <a:chOff x="1273892" y="28371402"/>
            <a:chExt cx="10172700" cy="5715000"/>
          </a:xfrm>
        </p:grpSpPr>
        <p:pic>
          <p:nvPicPr>
            <p:cNvPr id="1035" name="Picture 11" descr="\\MDB_LATTE\MDB_Latte\Dati latte italia\DATI LATTE 2014\IMMAGINI GRAFICI IZSLER\GraficoCrio2014.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3892" y="28371402"/>
              <a:ext cx="10172700" cy="5715000"/>
            </a:xfrm>
            <a:prstGeom prst="rect">
              <a:avLst/>
            </a:prstGeom>
            <a:noFill/>
            <a:extLst>
              <a:ext uri="{909E8E84-426E-40DD-AFC4-6F175D3DCCD1}">
                <a14:hiddenFill xmlns:a14="http://schemas.microsoft.com/office/drawing/2010/main">
                  <a:solidFill>
                    <a:srgbClr val="FFFFFF"/>
                  </a:solidFill>
                </a14:hiddenFill>
              </a:ext>
            </a:extLst>
          </p:spPr>
        </p:pic>
        <p:sp>
          <p:nvSpPr>
            <p:cNvPr id="55" name="CasellaDiTesto 54"/>
            <p:cNvSpPr txBox="1"/>
            <p:nvPr/>
          </p:nvSpPr>
          <p:spPr>
            <a:xfrm>
              <a:off x="2718604" y="28810624"/>
              <a:ext cx="1257720" cy="389416"/>
            </a:xfrm>
            <a:prstGeom prst="rect">
              <a:avLst/>
            </a:prstGeom>
            <a:noFill/>
          </p:spPr>
          <p:txBody>
            <a:bodyPr wrap="square" rtlCol="0">
              <a:spAutoFit/>
            </a:bodyPr>
            <a:lstStyle/>
            <a:p>
              <a:r>
                <a:rPr lang="it-IT" sz="1600" b="1" dirty="0" smtClean="0"/>
                <a:t>Fig. 7</a:t>
              </a:r>
              <a:endParaRPr lang="it-IT" sz="1600" b="1" dirty="0"/>
            </a:p>
          </p:txBody>
        </p:sp>
      </p:grpSp>
      <p:grpSp>
        <p:nvGrpSpPr>
          <p:cNvPr id="43" name="Gruppo 42"/>
          <p:cNvGrpSpPr/>
          <p:nvPr/>
        </p:nvGrpSpPr>
        <p:grpSpPr>
          <a:xfrm>
            <a:off x="7806583" y="30043696"/>
            <a:ext cx="6667200" cy="4417200"/>
            <a:chOff x="8324845" y="28371402"/>
            <a:chExt cx="8859488" cy="4968552"/>
          </a:xfrm>
        </p:grpSpPr>
        <p:pic>
          <p:nvPicPr>
            <p:cNvPr id="1036" name="Picture 12" descr="\\MDB_LATTE\MDB_Latte\Dati latte italia\DATI LATTE 2014\IMMAGINI GRAFICI IZSLER\GraficiUrea2014.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24845" y="28371402"/>
              <a:ext cx="8859488" cy="4968552"/>
            </a:xfrm>
            <a:prstGeom prst="rect">
              <a:avLst/>
            </a:prstGeom>
            <a:noFill/>
            <a:extLst>
              <a:ext uri="{909E8E84-426E-40DD-AFC4-6F175D3DCCD1}">
                <a14:hiddenFill xmlns:a14="http://schemas.microsoft.com/office/drawing/2010/main">
                  <a:solidFill>
                    <a:srgbClr val="FFFFFF"/>
                  </a:solidFill>
                </a14:hiddenFill>
              </a:ext>
            </a:extLst>
          </p:spPr>
        </p:pic>
        <p:sp>
          <p:nvSpPr>
            <p:cNvPr id="58" name="CasellaDiTesto 57"/>
            <p:cNvSpPr txBox="1"/>
            <p:nvPr/>
          </p:nvSpPr>
          <p:spPr>
            <a:xfrm>
              <a:off x="9538465" y="28567102"/>
              <a:ext cx="838922" cy="338554"/>
            </a:xfrm>
            <a:prstGeom prst="rect">
              <a:avLst/>
            </a:prstGeom>
            <a:noFill/>
          </p:spPr>
          <p:txBody>
            <a:bodyPr wrap="square" rtlCol="0">
              <a:spAutoFit/>
            </a:bodyPr>
            <a:lstStyle/>
            <a:p>
              <a:r>
                <a:rPr lang="it-IT" sz="1600" b="1" dirty="0" smtClean="0"/>
                <a:t>Fig. 8</a:t>
              </a:r>
              <a:endParaRPr lang="it-IT" sz="1600" b="1" dirty="0"/>
            </a:p>
          </p:txBody>
        </p:sp>
      </p:grpSp>
      <p:sp>
        <p:nvSpPr>
          <p:cNvPr id="44" name="CasellaDiTesto 43"/>
          <p:cNvSpPr txBox="1"/>
          <p:nvPr/>
        </p:nvSpPr>
        <p:spPr>
          <a:xfrm>
            <a:off x="13861564" y="4777561"/>
            <a:ext cx="10333299" cy="7694414"/>
          </a:xfrm>
          <a:prstGeom prst="rect">
            <a:avLst/>
          </a:prstGeom>
          <a:noFill/>
        </p:spPr>
        <p:txBody>
          <a:bodyPr wrap="square" rtlCol="0">
            <a:spAutoFit/>
          </a:bodyPr>
          <a:lstStyle/>
          <a:p>
            <a:pPr lvl="0" algn="just"/>
            <a:r>
              <a:rPr lang="it-IT" sz="3800" b="1" u="sng" dirty="0">
                <a:solidFill>
                  <a:srgbClr val="FF0000"/>
                </a:solidFill>
              </a:rPr>
              <a:t>RISULTATI E DISCUSSIONE </a:t>
            </a:r>
          </a:p>
          <a:p>
            <a:pPr lvl="0" algn="just"/>
            <a:r>
              <a:rPr lang="it-IT" sz="2400" dirty="0">
                <a:solidFill>
                  <a:prstClr val="white"/>
                </a:solidFill>
              </a:rPr>
              <a:t>Nei grafici 1 e 2, per i parametri </a:t>
            </a:r>
            <a:r>
              <a:rPr lang="it-IT" sz="2400" b="1" dirty="0">
                <a:solidFill>
                  <a:prstClr val="white"/>
                </a:solidFill>
              </a:rPr>
              <a:t>Carica Batterica Totale </a:t>
            </a:r>
            <a:r>
              <a:rPr lang="it-IT" sz="2400" dirty="0">
                <a:solidFill>
                  <a:prstClr val="white"/>
                </a:solidFill>
              </a:rPr>
              <a:t>e </a:t>
            </a:r>
            <a:r>
              <a:rPr lang="it-IT" sz="2400" b="1" dirty="0">
                <a:solidFill>
                  <a:prstClr val="white"/>
                </a:solidFill>
              </a:rPr>
              <a:t>Cellule Somatiche </a:t>
            </a:r>
            <a:r>
              <a:rPr lang="it-IT" sz="2400" dirty="0">
                <a:solidFill>
                  <a:prstClr val="white"/>
                </a:solidFill>
              </a:rPr>
              <a:t>si evidenziano la tendenza all’incremento nei mesi caldi e significative differenze tra le diverse regioni; i valori sono comunque mediamente al di sotto dei limiti previsti dalla Normativa Comunitaria per la Sicurezza alimentare (REG. CE 853/2004).  Nel grafico 3 emerge la limitatissima percentuale di positività alle sostanze inibenti, rappresentativa però di una limitata porzione di campioni (non tutti i Laboratori eseguono questo tipo di controllo oppure si tratta di attività  gestite separatamente nell’ambito di controlli ufficiali  non continuativi).  </a:t>
            </a:r>
          </a:p>
          <a:p>
            <a:pPr lvl="0" algn="just"/>
            <a:r>
              <a:rPr lang="it-IT" sz="2400" dirty="0">
                <a:solidFill>
                  <a:prstClr val="white"/>
                </a:solidFill>
              </a:rPr>
              <a:t>Anche per i parametri </a:t>
            </a:r>
            <a:r>
              <a:rPr lang="it-IT" sz="2400" b="1" dirty="0">
                <a:solidFill>
                  <a:prstClr val="white"/>
                </a:solidFill>
              </a:rPr>
              <a:t>Grasso</a:t>
            </a:r>
            <a:r>
              <a:rPr lang="it-IT" sz="2400" dirty="0">
                <a:solidFill>
                  <a:prstClr val="white"/>
                </a:solidFill>
              </a:rPr>
              <a:t>, </a:t>
            </a:r>
            <a:r>
              <a:rPr lang="it-IT" sz="2400" b="1" dirty="0">
                <a:solidFill>
                  <a:prstClr val="white"/>
                </a:solidFill>
              </a:rPr>
              <a:t>Proteine</a:t>
            </a:r>
            <a:r>
              <a:rPr lang="it-IT" sz="2400" dirty="0">
                <a:solidFill>
                  <a:prstClr val="white"/>
                </a:solidFill>
              </a:rPr>
              <a:t> e </a:t>
            </a:r>
            <a:r>
              <a:rPr lang="it-IT" sz="2400" b="1" dirty="0">
                <a:solidFill>
                  <a:prstClr val="white"/>
                </a:solidFill>
              </a:rPr>
              <a:t>Caseine</a:t>
            </a:r>
            <a:r>
              <a:rPr lang="it-IT" sz="2400" dirty="0">
                <a:solidFill>
                  <a:prstClr val="white"/>
                </a:solidFill>
              </a:rPr>
              <a:t> (Fig. 4, 5, 6) è interessante il “tipico” andamento stagionale a campana rovesciata, con significative differenze in alcune regioni in relazione a particolari condizioni climatiche o alla pratica dell’alpeggio.  </a:t>
            </a:r>
          </a:p>
          <a:p>
            <a:pPr lvl="0" algn="just"/>
            <a:r>
              <a:rPr lang="it-IT" sz="2400" dirty="0">
                <a:solidFill>
                  <a:prstClr val="white"/>
                </a:solidFill>
              </a:rPr>
              <a:t>Nei Grafici 7 ed 8 infine sono illustrati , come esempio dei parametri aggiuntivi ed opzionali per la definizione della qualità del latte, gli andamenti relativi al  </a:t>
            </a:r>
            <a:r>
              <a:rPr lang="it-IT" sz="2400" b="1" dirty="0">
                <a:solidFill>
                  <a:prstClr val="white"/>
                </a:solidFill>
              </a:rPr>
              <a:t>Punto Crioscopico </a:t>
            </a:r>
            <a:r>
              <a:rPr lang="it-IT" sz="2400" dirty="0">
                <a:solidFill>
                  <a:prstClr val="white"/>
                </a:solidFill>
              </a:rPr>
              <a:t>rispetto ad un limite teorico di genuinità del latte di – 0,520 °C  e </a:t>
            </a:r>
            <a:r>
              <a:rPr lang="it-IT" sz="2400" dirty="0" smtClean="0">
                <a:solidFill>
                  <a:prstClr val="white"/>
                </a:solidFill>
              </a:rPr>
              <a:t>all’</a:t>
            </a:r>
            <a:r>
              <a:rPr lang="it-IT" sz="2400" b="1" dirty="0" smtClean="0">
                <a:solidFill>
                  <a:prstClr val="white"/>
                </a:solidFill>
              </a:rPr>
              <a:t>Urea </a:t>
            </a:r>
            <a:r>
              <a:rPr lang="it-IT" sz="2400" dirty="0" smtClean="0">
                <a:solidFill>
                  <a:prstClr val="white"/>
                </a:solidFill>
              </a:rPr>
              <a:t>quale </a:t>
            </a:r>
            <a:r>
              <a:rPr lang="it-IT" sz="2400" dirty="0">
                <a:solidFill>
                  <a:prstClr val="white"/>
                </a:solidFill>
              </a:rPr>
              <a:t>indicatore delle condizioni di equilibrio tra apporto energetico nutrizionale e livello produttivo delle bovine. </a:t>
            </a:r>
          </a:p>
          <a:p>
            <a:pPr lvl="0" algn="just"/>
            <a:r>
              <a:rPr lang="it-IT" sz="2400" dirty="0">
                <a:solidFill>
                  <a:prstClr val="white"/>
                </a:solidFill>
              </a:rPr>
              <a:t>Altri parametri presi in considerazione per la caratterizzazione, ma di cui non esponiamo i grafici, sono Lattosio, Residuo Secco Magro e Cloruri.</a:t>
            </a:r>
          </a:p>
        </p:txBody>
      </p:sp>
      <p:graphicFrame>
        <p:nvGraphicFramePr>
          <p:cNvPr id="47" name="Tabella 46"/>
          <p:cNvGraphicFramePr>
            <a:graphicFrameLocks noGrp="1"/>
          </p:cNvGraphicFramePr>
          <p:nvPr>
            <p:extLst>
              <p:ext uri="{D42A27DB-BD31-4B8C-83A1-F6EECF244321}">
                <p14:modId xmlns:p14="http://schemas.microsoft.com/office/powerpoint/2010/main" val="3646950703"/>
              </p:ext>
            </p:extLst>
          </p:nvPr>
        </p:nvGraphicFramePr>
        <p:xfrm>
          <a:off x="2688641" y="9289283"/>
          <a:ext cx="8856983" cy="4312417"/>
        </p:xfrm>
        <a:graphic>
          <a:graphicData uri="http://schemas.openxmlformats.org/drawingml/2006/table">
            <a:tbl>
              <a:tblPr firstRow="1" firstCol="1" bandRow="1"/>
              <a:tblGrid>
                <a:gridCol w="4327041"/>
                <a:gridCol w="2032299"/>
                <a:gridCol w="2497643"/>
              </a:tblGrid>
              <a:tr h="466207">
                <a:tc>
                  <a:txBody>
                    <a:bodyPr/>
                    <a:lstStyle/>
                    <a:p>
                      <a:pPr marL="457200" algn="ctr">
                        <a:lnSpc>
                          <a:spcPct val="115000"/>
                        </a:lnSpc>
                        <a:spcAft>
                          <a:spcPts val="0"/>
                        </a:spcAft>
                      </a:pPr>
                      <a:r>
                        <a:rPr lang="it-IT" sz="2000" dirty="0">
                          <a:effectLst/>
                          <a:latin typeface="Calibri"/>
                          <a:ea typeface="Calibri"/>
                          <a:cs typeface="Times New Roman"/>
                        </a:rPr>
                        <a:t>LABORATORIO</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457200" algn="ctr">
                        <a:lnSpc>
                          <a:spcPct val="115000"/>
                        </a:lnSpc>
                        <a:spcAft>
                          <a:spcPts val="0"/>
                        </a:spcAft>
                      </a:pPr>
                      <a:r>
                        <a:rPr lang="it-IT" sz="2000" dirty="0">
                          <a:effectLst/>
                          <a:latin typeface="Calibri"/>
                          <a:ea typeface="Calibri"/>
                          <a:cs typeface="Times New Roman"/>
                        </a:rPr>
                        <a:t>SEDE</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457200" algn="ctr">
                        <a:lnSpc>
                          <a:spcPct val="115000"/>
                        </a:lnSpc>
                        <a:spcAft>
                          <a:spcPts val="0"/>
                        </a:spcAft>
                      </a:pPr>
                      <a:r>
                        <a:rPr lang="it-IT" sz="2000" dirty="0">
                          <a:effectLst/>
                          <a:latin typeface="Calibri"/>
                          <a:ea typeface="Calibri"/>
                          <a:cs typeface="Times New Roman"/>
                        </a:rPr>
                        <a:t>REFERENTE</a:t>
                      </a:r>
                      <a:endParaRPr lang="it-IT"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56414">
                <a:tc>
                  <a:txBody>
                    <a:bodyPr/>
                    <a:lstStyle/>
                    <a:p>
                      <a:pPr marL="457200" algn="just">
                        <a:lnSpc>
                          <a:spcPct val="115000"/>
                        </a:lnSpc>
                        <a:spcAft>
                          <a:spcPts val="0"/>
                        </a:spcAft>
                      </a:pPr>
                      <a:r>
                        <a:rPr lang="it-IT" sz="1400" dirty="0" err="1">
                          <a:effectLst/>
                          <a:latin typeface="Calibri"/>
                          <a:ea typeface="Calibri"/>
                          <a:cs typeface="Times New Roman"/>
                        </a:rPr>
                        <a:t>Granlatte</a:t>
                      </a:r>
                      <a:r>
                        <a:rPr lang="it-IT" sz="1400" dirty="0">
                          <a:effectLst/>
                          <a:latin typeface="Calibri"/>
                          <a:ea typeface="Calibri"/>
                          <a:cs typeface="Times New Roman"/>
                        </a:rPr>
                        <a:t> </a:t>
                      </a:r>
                      <a:r>
                        <a:rPr lang="it-IT" sz="1400" dirty="0" err="1">
                          <a:effectLst/>
                          <a:latin typeface="Calibri"/>
                          <a:ea typeface="Calibri"/>
                          <a:cs typeface="Times New Roman"/>
                        </a:rPr>
                        <a:t>Soc</a:t>
                      </a:r>
                      <a:r>
                        <a:rPr lang="it-IT" sz="1400" dirty="0">
                          <a:effectLst/>
                          <a:latin typeface="Calibri"/>
                          <a:ea typeface="Calibri"/>
                          <a:cs typeface="Times New Roman"/>
                        </a:rPr>
                        <a:t>. Cooperativa Agricola </a:t>
                      </a:r>
                      <a:r>
                        <a:rPr lang="it-IT" sz="1400" dirty="0" err="1">
                          <a:effectLst/>
                          <a:latin typeface="Calibri"/>
                          <a:ea typeface="Calibri"/>
                          <a:cs typeface="Times New Roman"/>
                        </a:rPr>
                        <a:t>a.r.l</a:t>
                      </a:r>
                      <a:r>
                        <a:rPr lang="it-IT" sz="14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Bologna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Dr. Zanirato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dirty="0" err="1">
                          <a:effectLst/>
                          <a:latin typeface="Calibri"/>
                          <a:ea typeface="Calibri"/>
                          <a:cs typeface="Times New Roman"/>
                        </a:rPr>
                        <a:t>Ass</a:t>
                      </a:r>
                      <a:r>
                        <a:rPr lang="it-IT" sz="1400" dirty="0">
                          <a:effectLst/>
                          <a:latin typeface="Calibri"/>
                          <a:ea typeface="Calibri"/>
                          <a:cs typeface="Times New Roman"/>
                        </a:rPr>
                        <a:t>. Regionale allevatori Lombardia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Crema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Dr. Vairani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dirty="0">
                          <a:effectLst/>
                          <a:latin typeface="Calibri"/>
                          <a:ea typeface="Calibri"/>
                          <a:cs typeface="Times New Roman"/>
                        </a:rPr>
                        <a:t>IZS Piemonte Liguria V. Aosta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Torino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Dr. Gramaglia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dirty="0" err="1">
                          <a:effectLst/>
                          <a:latin typeface="Calibri"/>
                          <a:ea typeface="Calibri"/>
                          <a:cs typeface="Times New Roman"/>
                        </a:rPr>
                        <a:t>Ass</a:t>
                      </a:r>
                      <a:r>
                        <a:rPr lang="it-IT" sz="1400" dirty="0">
                          <a:effectLst/>
                          <a:latin typeface="Calibri"/>
                          <a:ea typeface="Calibri"/>
                          <a:cs typeface="Times New Roman"/>
                        </a:rPr>
                        <a:t>. Regionale Allevatori Piemonte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Torino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Dr. Valperga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dirty="0" err="1">
                          <a:effectLst/>
                          <a:latin typeface="Calibri"/>
                          <a:ea typeface="Calibri"/>
                          <a:cs typeface="Times New Roman"/>
                        </a:rPr>
                        <a:t>Eurofins</a:t>
                      </a:r>
                      <a:r>
                        <a:rPr lang="it-IT" sz="1400" dirty="0">
                          <a:effectLst/>
                          <a:latin typeface="Calibri"/>
                          <a:ea typeface="Calibri"/>
                          <a:cs typeface="Times New Roman"/>
                        </a:rPr>
                        <a:t> </a:t>
                      </a:r>
                      <a:r>
                        <a:rPr lang="it-IT" sz="1400" dirty="0" err="1">
                          <a:effectLst/>
                          <a:latin typeface="Calibri"/>
                          <a:ea typeface="Calibri"/>
                          <a:cs typeface="Times New Roman"/>
                        </a:rPr>
                        <a:t>Chemical</a:t>
                      </a:r>
                      <a:r>
                        <a:rPr lang="it-IT" sz="1400" dirty="0">
                          <a:effectLst/>
                          <a:latin typeface="Calibri"/>
                          <a:ea typeface="Calibri"/>
                          <a:cs typeface="Times New Roman"/>
                        </a:rPr>
                        <a:t> Control s.r.l.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Cuneo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Dr. Chiappetta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dirty="0">
                          <a:effectLst/>
                          <a:latin typeface="Calibri"/>
                          <a:ea typeface="Calibri"/>
                          <a:cs typeface="Times New Roman"/>
                        </a:rPr>
                        <a:t>IZS Lazio e Toscana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Roma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Dr. Amatiste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IZS Sardegna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Sassari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Cannas</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Ass. Regionale Allevatori Sardegna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Oristano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Contu</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Ass. Reg. Allevatori Friuli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Udine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Simsig</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IZS Sicilia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Palermo  Ragusa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Scatassa</a:t>
                      </a:r>
                      <a:r>
                        <a:rPr lang="it-IT" sz="1400" dirty="0">
                          <a:effectLst/>
                          <a:latin typeface="Calibri"/>
                          <a:ea typeface="Calibri"/>
                          <a:cs typeface="Times New Roman"/>
                        </a:rPr>
                        <a:t> e Casone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IZS Puglia e Basilicata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Bari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Nardella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IZS Umbria e Marche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Perugia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Valiani</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Ass. Reg. Agricoltura e Risorse Naturali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Aosta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Invernizzi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Fed. Reg. Latterie Alto Adige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Bolzano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Kerschbaumer</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6414">
                <a:tc>
                  <a:txBody>
                    <a:bodyPr/>
                    <a:lstStyle/>
                    <a:p>
                      <a:pPr marL="457200" algn="just">
                        <a:lnSpc>
                          <a:spcPct val="115000"/>
                        </a:lnSpc>
                        <a:spcAft>
                          <a:spcPts val="0"/>
                        </a:spcAft>
                      </a:pPr>
                      <a:r>
                        <a:rPr lang="it-IT" sz="1400">
                          <a:effectLst/>
                          <a:latin typeface="Calibri"/>
                          <a:ea typeface="Calibri"/>
                          <a:cs typeface="Times New Roman"/>
                        </a:rPr>
                        <a:t>Veneto Agricoltura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a:effectLst/>
                          <a:latin typeface="Calibri"/>
                          <a:ea typeface="Calibri"/>
                          <a:cs typeface="Times New Roman"/>
                        </a:rPr>
                        <a:t>Thiene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r>
                        <a:rPr lang="it-IT" sz="1400" dirty="0">
                          <a:effectLst/>
                          <a:latin typeface="Calibri"/>
                          <a:ea typeface="Calibri"/>
                          <a:cs typeface="Times New Roman"/>
                        </a:rPr>
                        <a:t>Dr. </a:t>
                      </a:r>
                      <a:r>
                        <a:rPr lang="it-IT" sz="1400" dirty="0" err="1">
                          <a:effectLst/>
                          <a:latin typeface="Calibri"/>
                          <a:ea typeface="Calibri"/>
                          <a:cs typeface="Times New Roman"/>
                        </a:rPr>
                        <a:t>Fellin</a:t>
                      </a:r>
                      <a:endParaRPr lang="it-IT"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58619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1630</TotalTime>
  <Words>951</Words>
  <Application>Microsoft Office PowerPoint</Application>
  <PresentationFormat>Personalizzato</PresentationFormat>
  <Paragraphs>80</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lt-operatore</dc:creator>
  <cp:lastModifiedBy>GIUSEPPE BOLZONI</cp:lastModifiedBy>
  <cp:revision>86</cp:revision>
  <dcterms:created xsi:type="dcterms:W3CDTF">2015-08-07T12:04:44Z</dcterms:created>
  <dcterms:modified xsi:type="dcterms:W3CDTF">2015-11-05T10:21:49Z</dcterms:modified>
</cp:coreProperties>
</file>