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39604950"/>
  <p:notesSz cx="6858000" cy="9144000"/>
  <p:defaultTextStyle>
    <a:defPPr>
      <a:defRPr lang="it-IT"/>
    </a:defPPr>
    <a:lvl1pPr marL="0" algn="l" defTabSz="3909060" rtl="0" eaLnBrk="1" latinLnBrk="0" hangingPunct="1">
      <a:defRPr sz="7700" kern="1200">
        <a:solidFill>
          <a:schemeClr val="tx1"/>
        </a:solidFill>
        <a:latin typeface="+mn-lt"/>
        <a:ea typeface="+mn-ea"/>
        <a:cs typeface="+mn-cs"/>
      </a:defRPr>
    </a:lvl1pPr>
    <a:lvl2pPr marL="1954530" algn="l" defTabSz="3909060" rtl="0" eaLnBrk="1" latinLnBrk="0" hangingPunct="1">
      <a:defRPr sz="7700" kern="1200">
        <a:solidFill>
          <a:schemeClr val="tx1"/>
        </a:solidFill>
        <a:latin typeface="+mn-lt"/>
        <a:ea typeface="+mn-ea"/>
        <a:cs typeface="+mn-cs"/>
      </a:defRPr>
    </a:lvl2pPr>
    <a:lvl3pPr marL="3909060" algn="l" defTabSz="3909060" rtl="0" eaLnBrk="1" latinLnBrk="0" hangingPunct="1">
      <a:defRPr sz="7700" kern="1200">
        <a:solidFill>
          <a:schemeClr val="tx1"/>
        </a:solidFill>
        <a:latin typeface="+mn-lt"/>
        <a:ea typeface="+mn-ea"/>
        <a:cs typeface="+mn-cs"/>
      </a:defRPr>
    </a:lvl3pPr>
    <a:lvl4pPr marL="5863590" algn="l" defTabSz="3909060" rtl="0" eaLnBrk="1" latinLnBrk="0" hangingPunct="1">
      <a:defRPr sz="7700" kern="1200">
        <a:solidFill>
          <a:schemeClr val="tx1"/>
        </a:solidFill>
        <a:latin typeface="+mn-lt"/>
        <a:ea typeface="+mn-ea"/>
        <a:cs typeface="+mn-cs"/>
      </a:defRPr>
    </a:lvl4pPr>
    <a:lvl5pPr marL="7818120" algn="l" defTabSz="3909060" rtl="0" eaLnBrk="1" latinLnBrk="0" hangingPunct="1">
      <a:defRPr sz="7700" kern="1200">
        <a:solidFill>
          <a:schemeClr val="tx1"/>
        </a:solidFill>
        <a:latin typeface="+mn-lt"/>
        <a:ea typeface="+mn-ea"/>
        <a:cs typeface="+mn-cs"/>
      </a:defRPr>
    </a:lvl5pPr>
    <a:lvl6pPr marL="9772650" algn="l" defTabSz="3909060" rtl="0" eaLnBrk="1" latinLnBrk="0" hangingPunct="1">
      <a:defRPr sz="7700" kern="1200">
        <a:solidFill>
          <a:schemeClr val="tx1"/>
        </a:solidFill>
        <a:latin typeface="+mn-lt"/>
        <a:ea typeface="+mn-ea"/>
        <a:cs typeface="+mn-cs"/>
      </a:defRPr>
    </a:lvl6pPr>
    <a:lvl7pPr marL="11727180" algn="l" defTabSz="3909060" rtl="0" eaLnBrk="1" latinLnBrk="0" hangingPunct="1">
      <a:defRPr sz="7700" kern="1200">
        <a:solidFill>
          <a:schemeClr val="tx1"/>
        </a:solidFill>
        <a:latin typeface="+mn-lt"/>
        <a:ea typeface="+mn-ea"/>
        <a:cs typeface="+mn-cs"/>
      </a:defRPr>
    </a:lvl7pPr>
    <a:lvl8pPr marL="13681710" algn="l" defTabSz="3909060" rtl="0" eaLnBrk="1" latinLnBrk="0" hangingPunct="1">
      <a:defRPr sz="7700" kern="1200">
        <a:solidFill>
          <a:schemeClr val="tx1"/>
        </a:solidFill>
        <a:latin typeface="+mn-lt"/>
        <a:ea typeface="+mn-ea"/>
        <a:cs typeface="+mn-cs"/>
      </a:defRPr>
    </a:lvl8pPr>
    <a:lvl9pPr marL="15636240" algn="l" defTabSz="3909060" rtl="0" eaLnBrk="1" latinLnBrk="0" hangingPunct="1">
      <a:defRPr sz="77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SIMO AMADORI" initials="M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3F06"/>
    <a:srgbClr val="D4C076"/>
    <a:srgbClr val="BF5B09"/>
    <a:srgbClr val="A20000"/>
    <a:srgbClr val="CB9A7F"/>
    <a:srgbClr val="6B3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9030" autoAdjust="0"/>
  </p:normalViewPr>
  <p:slideViewPr>
    <p:cSldViewPr>
      <p:cViewPr>
        <p:scale>
          <a:sx n="37" d="100"/>
          <a:sy n="37" d="100"/>
        </p:scale>
        <p:origin x="480" y="-114"/>
      </p:cViewPr>
      <p:guideLst>
        <p:guide orient="horz" pos="12474"/>
        <p:guide pos="907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A4EDD3-244A-41B2-9297-7D4092ACA633}" type="datetimeFigureOut">
              <a:rPr lang="en-US" smtClean="0"/>
              <a:t>5/19/2015</a:t>
            </a:fld>
            <a:endParaRPr lang="en-US"/>
          </a:p>
        </p:txBody>
      </p:sp>
      <p:sp>
        <p:nvSpPr>
          <p:cNvPr id="4" name="Segnaposto immagine diapositiva 3"/>
          <p:cNvSpPr>
            <a:spLocks noGrp="1" noRot="1" noChangeAspect="1"/>
          </p:cNvSpPr>
          <p:nvPr>
            <p:ph type="sldImg" idx="2"/>
          </p:nvPr>
        </p:nvSpPr>
        <p:spPr>
          <a:xfrm>
            <a:off x="2182813" y="685800"/>
            <a:ext cx="24923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26E0C5-94F8-4E3E-8066-D93A98E099CE}" type="slidenum">
              <a:rPr lang="en-US" smtClean="0"/>
              <a:t>‹N›</a:t>
            </a:fld>
            <a:endParaRPr lang="en-US"/>
          </a:p>
        </p:txBody>
      </p:sp>
    </p:spTree>
    <p:extLst>
      <p:ext uri="{BB962C8B-B14F-4D97-AF65-F5344CB8AC3E}">
        <p14:creationId xmlns:p14="http://schemas.microsoft.com/office/powerpoint/2010/main" val="2028378971"/>
      </p:ext>
    </p:extLst>
  </p:cSld>
  <p:clrMap bg1="lt1" tx1="dk1" bg2="lt2" tx2="dk2" accent1="accent1" accent2="accent2" accent3="accent3" accent4="accent4" accent5="accent5" accent6="accent6" hlink="hlink" folHlink="folHlink"/>
  <p:notesStyle>
    <a:lvl1pPr marL="0" algn="l" defTabSz="3909060" rtl="0" eaLnBrk="1" latinLnBrk="0" hangingPunct="1">
      <a:defRPr sz="5100" kern="1200">
        <a:solidFill>
          <a:schemeClr val="tx1"/>
        </a:solidFill>
        <a:latin typeface="+mn-lt"/>
        <a:ea typeface="+mn-ea"/>
        <a:cs typeface="+mn-cs"/>
      </a:defRPr>
    </a:lvl1pPr>
    <a:lvl2pPr marL="1954530" algn="l" defTabSz="3909060" rtl="0" eaLnBrk="1" latinLnBrk="0" hangingPunct="1">
      <a:defRPr sz="5100" kern="1200">
        <a:solidFill>
          <a:schemeClr val="tx1"/>
        </a:solidFill>
        <a:latin typeface="+mn-lt"/>
        <a:ea typeface="+mn-ea"/>
        <a:cs typeface="+mn-cs"/>
      </a:defRPr>
    </a:lvl2pPr>
    <a:lvl3pPr marL="3909060" algn="l" defTabSz="3909060" rtl="0" eaLnBrk="1" latinLnBrk="0" hangingPunct="1">
      <a:defRPr sz="5100" kern="1200">
        <a:solidFill>
          <a:schemeClr val="tx1"/>
        </a:solidFill>
        <a:latin typeface="+mn-lt"/>
        <a:ea typeface="+mn-ea"/>
        <a:cs typeface="+mn-cs"/>
      </a:defRPr>
    </a:lvl3pPr>
    <a:lvl4pPr marL="5863590" algn="l" defTabSz="3909060" rtl="0" eaLnBrk="1" latinLnBrk="0" hangingPunct="1">
      <a:defRPr sz="5100" kern="1200">
        <a:solidFill>
          <a:schemeClr val="tx1"/>
        </a:solidFill>
        <a:latin typeface="+mn-lt"/>
        <a:ea typeface="+mn-ea"/>
        <a:cs typeface="+mn-cs"/>
      </a:defRPr>
    </a:lvl4pPr>
    <a:lvl5pPr marL="7818120" algn="l" defTabSz="3909060" rtl="0" eaLnBrk="1" latinLnBrk="0" hangingPunct="1">
      <a:defRPr sz="5100" kern="1200">
        <a:solidFill>
          <a:schemeClr val="tx1"/>
        </a:solidFill>
        <a:latin typeface="+mn-lt"/>
        <a:ea typeface="+mn-ea"/>
        <a:cs typeface="+mn-cs"/>
      </a:defRPr>
    </a:lvl5pPr>
    <a:lvl6pPr marL="9772650" algn="l" defTabSz="3909060" rtl="0" eaLnBrk="1" latinLnBrk="0" hangingPunct="1">
      <a:defRPr sz="5100" kern="1200">
        <a:solidFill>
          <a:schemeClr val="tx1"/>
        </a:solidFill>
        <a:latin typeface="+mn-lt"/>
        <a:ea typeface="+mn-ea"/>
        <a:cs typeface="+mn-cs"/>
      </a:defRPr>
    </a:lvl6pPr>
    <a:lvl7pPr marL="11727180" algn="l" defTabSz="3909060" rtl="0" eaLnBrk="1" latinLnBrk="0" hangingPunct="1">
      <a:defRPr sz="5100" kern="1200">
        <a:solidFill>
          <a:schemeClr val="tx1"/>
        </a:solidFill>
        <a:latin typeface="+mn-lt"/>
        <a:ea typeface="+mn-ea"/>
        <a:cs typeface="+mn-cs"/>
      </a:defRPr>
    </a:lvl7pPr>
    <a:lvl8pPr marL="13681710" algn="l" defTabSz="3909060" rtl="0" eaLnBrk="1" latinLnBrk="0" hangingPunct="1">
      <a:defRPr sz="5100" kern="1200">
        <a:solidFill>
          <a:schemeClr val="tx1"/>
        </a:solidFill>
        <a:latin typeface="+mn-lt"/>
        <a:ea typeface="+mn-ea"/>
        <a:cs typeface="+mn-cs"/>
      </a:defRPr>
    </a:lvl8pPr>
    <a:lvl9pPr marL="15636240" algn="l" defTabSz="3909060"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B126E0C5-94F8-4E3E-8066-D93A98E099CE}" type="slidenum">
              <a:rPr lang="en-US" smtClean="0"/>
              <a:t>1</a:t>
            </a:fld>
            <a:endParaRPr lang="en-US"/>
          </a:p>
        </p:txBody>
      </p:sp>
    </p:spTree>
    <p:extLst>
      <p:ext uri="{BB962C8B-B14F-4D97-AF65-F5344CB8AC3E}">
        <p14:creationId xmlns:p14="http://schemas.microsoft.com/office/powerpoint/2010/main" val="3793362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160270" y="12303207"/>
            <a:ext cx="24483060" cy="8489394"/>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4320540" y="22442805"/>
            <a:ext cx="20162520" cy="10121265"/>
          </a:xfrm>
        </p:spPr>
        <p:txBody>
          <a:bodyPr/>
          <a:lstStyle>
            <a:lvl1pPr marL="0" indent="0" algn="ctr">
              <a:buNone/>
              <a:defRPr>
                <a:solidFill>
                  <a:schemeClr val="tx1">
                    <a:tint val="75000"/>
                  </a:schemeClr>
                </a:solidFill>
              </a:defRPr>
            </a:lvl1pPr>
            <a:lvl2pPr marL="1954530" indent="0" algn="ctr">
              <a:buNone/>
              <a:defRPr>
                <a:solidFill>
                  <a:schemeClr val="tx1">
                    <a:tint val="75000"/>
                  </a:schemeClr>
                </a:solidFill>
              </a:defRPr>
            </a:lvl2pPr>
            <a:lvl3pPr marL="3909060" indent="0" algn="ctr">
              <a:buNone/>
              <a:defRPr>
                <a:solidFill>
                  <a:schemeClr val="tx1">
                    <a:tint val="75000"/>
                  </a:schemeClr>
                </a:solidFill>
              </a:defRPr>
            </a:lvl3pPr>
            <a:lvl4pPr marL="5863590" indent="0" algn="ctr">
              <a:buNone/>
              <a:defRPr>
                <a:solidFill>
                  <a:schemeClr val="tx1">
                    <a:tint val="75000"/>
                  </a:schemeClr>
                </a:solidFill>
              </a:defRPr>
            </a:lvl4pPr>
            <a:lvl5pPr marL="7818120" indent="0" algn="ctr">
              <a:buNone/>
              <a:defRPr>
                <a:solidFill>
                  <a:schemeClr val="tx1">
                    <a:tint val="75000"/>
                  </a:schemeClr>
                </a:solidFill>
              </a:defRPr>
            </a:lvl5pPr>
            <a:lvl6pPr marL="9772650" indent="0" algn="ctr">
              <a:buNone/>
              <a:defRPr>
                <a:solidFill>
                  <a:schemeClr val="tx1">
                    <a:tint val="75000"/>
                  </a:schemeClr>
                </a:solidFill>
              </a:defRPr>
            </a:lvl6pPr>
            <a:lvl7pPr marL="11727180" indent="0" algn="ctr">
              <a:buNone/>
              <a:defRPr>
                <a:solidFill>
                  <a:schemeClr val="tx1">
                    <a:tint val="75000"/>
                  </a:schemeClr>
                </a:solidFill>
              </a:defRPr>
            </a:lvl7pPr>
            <a:lvl8pPr marL="13681710" indent="0" algn="ctr">
              <a:buNone/>
              <a:defRPr>
                <a:solidFill>
                  <a:schemeClr val="tx1">
                    <a:tint val="75000"/>
                  </a:schemeClr>
                </a:solidFill>
              </a:defRPr>
            </a:lvl8pPr>
            <a:lvl9pPr marL="1563624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19/05/2015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19/05/2015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20882610" y="1586037"/>
            <a:ext cx="6480810" cy="3379255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440180" y="1586037"/>
            <a:ext cx="18962370" cy="3379255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19/05/2015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19/05/2015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275286" y="25449850"/>
            <a:ext cx="24483060" cy="7865983"/>
          </a:xfrm>
        </p:spPr>
        <p:txBody>
          <a:bodyPr anchor="t"/>
          <a:lstStyle>
            <a:lvl1pPr algn="l">
              <a:defRPr sz="171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2275286" y="16786270"/>
            <a:ext cx="24483060" cy="8663580"/>
          </a:xfrm>
        </p:spPr>
        <p:txBody>
          <a:bodyPr anchor="b"/>
          <a:lstStyle>
            <a:lvl1pPr marL="0" indent="0">
              <a:buNone/>
              <a:defRPr sz="8600">
                <a:solidFill>
                  <a:schemeClr val="tx1">
                    <a:tint val="75000"/>
                  </a:schemeClr>
                </a:solidFill>
              </a:defRPr>
            </a:lvl1pPr>
            <a:lvl2pPr marL="1954530" indent="0">
              <a:buNone/>
              <a:defRPr sz="7700">
                <a:solidFill>
                  <a:schemeClr val="tx1">
                    <a:tint val="75000"/>
                  </a:schemeClr>
                </a:solidFill>
              </a:defRPr>
            </a:lvl2pPr>
            <a:lvl3pPr marL="3909060" indent="0">
              <a:buNone/>
              <a:defRPr sz="6800">
                <a:solidFill>
                  <a:schemeClr val="tx1">
                    <a:tint val="75000"/>
                  </a:schemeClr>
                </a:solidFill>
              </a:defRPr>
            </a:lvl3pPr>
            <a:lvl4pPr marL="5863590" indent="0">
              <a:buNone/>
              <a:defRPr sz="6000">
                <a:solidFill>
                  <a:schemeClr val="tx1">
                    <a:tint val="75000"/>
                  </a:schemeClr>
                </a:solidFill>
              </a:defRPr>
            </a:lvl4pPr>
            <a:lvl5pPr marL="7818120" indent="0">
              <a:buNone/>
              <a:defRPr sz="6000">
                <a:solidFill>
                  <a:schemeClr val="tx1">
                    <a:tint val="75000"/>
                  </a:schemeClr>
                </a:solidFill>
              </a:defRPr>
            </a:lvl5pPr>
            <a:lvl6pPr marL="9772650" indent="0">
              <a:buNone/>
              <a:defRPr sz="6000">
                <a:solidFill>
                  <a:schemeClr val="tx1">
                    <a:tint val="75000"/>
                  </a:schemeClr>
                </a:solidFill>
              </a:defRPr>
            </a:lvl6pPr>
            <a:lvl7pPr marL="11727180" indent="0">
              <a:buNone/>
              <a:defRPr sz="6000">
                <a:solidFill>
                  <a:schemeClr val="tx1">
                    <a:tint val="75000"/>
                  </a:schemeClr>
                </a:solidFill>
              </a:defRPr>
            </a:lvl7pPr>
            <a:lvl8pPr marL="13681710" indent="0">
              <a:buNone/>
              <a:defRPr sz="6000">
                <a:solidFill>
                  <a:schemeClr val="tx1">
                    <a:tint val="75000"/>
                  </a:schemeClr>
                </a:solidFill>
              </a:defRPr>
            </a:lvl8pPr>
            <a:lvl9pPr marL="15636240" indent="0">
              <a:buNone/>
              <a:defRPr sz="60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19/05/2015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440180" y="9241158"/>
            <a:ext cx="12721590" cy="26137436"/>
          </a:xfrm>
        </p:spPr>
        <p:txBody>
          <a:bodyPr/>
          <a:lstStyle>
            <a:lvl1pPr>
              <a:defRPr sz="12000"/>
            </a:lvl1pPr>
            <a:lvl2pPr>
              <a:defRPr sz="10300"/>
            </a:lvl2pPr>
            <a:lvl3pPr>
              <a:defRPr sz="8600"/>
            </a:lvl3pPr>
            <a:lvl4pPr>
              <a:defRPr sz="7700"/>
            </a:lvl4pPr>
            <a:lvl5pPr>
              <a:defRPr sz="7700"/>
            </a:lvl5pPr>
            <a:lvl6pPr>
              <a:defRPr sz="7700"/>
            </a:lvl6pPr>
            <a:lvl7pPr>
              <a:defRPr sz="7700"/>
            </a:lvl7pPr>
            <a:lvl8pPr>
              <a:defRPr sz="7700"/>
            </a:lvl8pPr>
            <a:lvl9pPr>
              <a:defRPr sz="7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14641830" y="9241158"/>
            <a:ext cx="12721590" cy="26137436"/>
          </a:xfrm>
        </p:spPr>
        <p:txBody>
          <a:bodyPr/>
          <a:lstStyle>
            <a:lvl1pPr>
              <a:defRPr sz="12000"/>
            </a:lvl1pPr>
            <a:lvl2pPr>
              <a:defRPr sz="10300"/>
            </a:lvl2pPr>
            <a:lvl3pPr>
              <a:defRPr sz="8600"/>
            </a:lvl3pPr>
            <a:lvl4pPr>
              <a:defRPr sz="7700"/>
            </a:lvl4pPr>
            <a:lvl5pPr>
              <a:defRPr sz="7700"/>
            </a:lvl5pPr>
            <a:lvl6pPr>
              <a:defRPr sz="7700"/>
            </a:lvl6pPr>
            <a:lvl7pPr>
              <a:defRPr sz="7700"/>
            </a:lvl7pPr>
            <a:lvl8pPr>
              <a:defRPr sz="7700"/>
            </a:lvl8pPr>
            <a:lvl9pPr>
              <a:defRPr sz="7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19/05/2015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1440180" y="8865277"/>
            <a:ext cx="12726592" cy="3694626"/>
          </a:xfrm>
        </p:spPr>
        <p:txBody>
          <a:bodyPr anchor="b"/>
          <a:lstStyle>
            <a:lvl1pPr marL="0" indent="0">
              <a:buNone/>
              <a:defRPr sz="10300" b="1"/>
            </a:lvl1pPr>
            <a:lvl2pPr marL="1954530" indent="0">
              <a:buNone/>
              <a:defRPr sz="8600" b="1"/>
            </a:lvl2pPr>
            <a:lvl3pPr marL="3909060" indent="0">
              <a:buNone/>
              <a:defRPr sz="7700" b="1"/>
            </a:lvl3pPr>
            <a:lvl4pPr marL="5863590" indent="0">
              <a:buNone/>
              <a:defRPr sz="6800" b="1"/>
            </a:lvl4pPr>
            <a:lvl5pPr marL="7818120" indent="0">
              <a:buNone/>
              <a:defRPr sz="6800" b="1"/>
            </a:lvl5pPr>
            <a:lvl6pPr marL="9772650" indent="0">
              <a:buNone/>
              <a:defRPr sz="6800" b="1"/>
            </a:lvl6pPr>
            <a:lvl7pPr marL="11727180" indent="0">
              <a:buNone/>
              <a:defRPr sz="6800" b="1"/>
            </a:lvl7pPr>
            <a:lvl8pPr marL="13681710" indent="0">
              <a:buNone/>
              <a:defRPr sz="6800" b="1"/>
            </a:lvl8pPr>
            <a:lvl9pPr marL="15636240" indent="0">
              <a:buNone/>
              <a:defRPr sz="6800" b="1"/>
            </a:lvl9pPr>
          </a:lstStyle>
          <a:p>
            <a:pPr lvl="0"/>
            <a:r>
              <a:rPr lang="it-IT" smtClean="0"/>
              <a:t>Fare clic per modificare stili del testo dello schema</a:t>
            </a:r>
          </a:p>
        </p:txBody>
      </p:sp>
      <p:sp>
        <p:nvSpPr>
          <p:cNvPr id="4" name="Segnaposto contenuto 3"/>
          <p:cNvSpPr>
            <a:spLocks noGrp="1"/>
          </p:cNvSpPr>
          <p:nvPr>
            <p:ph sz="half" idx="2"/>
          </p:nvPr>
        </p:nvSpPr>
        <p:spPr>
          <a:xfrm>
            <a:off x="1440180" y="12559903"/>
            <a:ext cx="12726592" cy="22818688"/>
          </a:xfrm>
        </p:spPr>
        <p:txBody>
          <a:bodyPr/>
          <a:lstStyle>
            <a:lvl1pPr>
              <a:defRPr sz="10300"/>
            </a:lvl1pPr>
            <a:lvl2pPr>
              <a:defRPr sz="8600"/>
            </a:lvl2pPr>
            <a:lvl3pPr>
              <a:defRPr sz="7700"/>
            </a:lvl3pPr>
            <a:lvl4pPr>
              <a:defRPr sz="6800"/>
            </a:lvl4pPr>
            <a:lvl5pPr>
              <a:defRPr sz="6800"/>
            </a:lvl5pPr>
            <a:lvl6pPr>
              <a:defRPr sz="6800"/>
            </a:lvl6pPr>
            <a:lvl7pPr>
              <a:defRPr sz="6800"/>
            </a:lvl7pPr>
            <a:lvl8pPr>
              <a:defRPr sz="6800"/>
            </a:lvl8pPr>
            <a:lvl9pPr>
              <a:defRPr sz="6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14631830" y="8865277"/>
            <a:ext cx="12731591" cy="3694626"/>
          </a:xfrm>
        </p:spPr>
        <p:txBody>
          <a:bodyPr anchor="b"/>
          <a:lstStyle>
            <a:lvl1pPr marL="0" indent="0">
              <a:buNone/>
              <a:defRPr sz="10300" b="1"/>
            </a:lvl1pPr>
            <a:lvl2pPr marL="1954530" indent="0">
              <a:buNone/>
              <a:defRPr sz="8600" b="1"/>
            </a:lvl2pPr>
            <a:lvl3pPr marL="3909060" indent="0">
              <a:buNone/>
              <a:defRPr sz="7700" b="1"/>
            </a:lvl3pPr>
            <a:lvl4pPr marL="5863590" indent="0">
              <a:buNone/>
              <a:defRPr sz="6800" b="1"/>
            </a:lvl4pPr>
            <a:lvl5pPr marL="7818120" indent="0">
              <a:buNone/>
              <a:defRPr sz="6800" b="1"/>
            </a:lvl5pPr>
            <a:lvl6pPr marL="9772650" indent="0">
              <a:buNone/>
              <a:defRPr sz="6800" b="1"/>
            </a:lvl6pPr>
            <a:lvl7pPr marL="11727180" indent="0">
              <a:buNone/>
              <a:defRPr sz="6800" b="1"/>
            </a:lvl7pPr>
            <a:lvl8pPr marL="13681710" indent="0">
              <a:buNone/>
              <a:defRPr sz="6800" b="1"/>
            </a:lvl8pPr>
            <a:lvl9pPr marL="15636240" indent="0">
              <a:buNone/>
              <a:defRPr sz="68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14631830" y="12559903"/>
            <a:ext cx="12731591" cy="22818688"/>
          </a:xfrm>
        </p:spPr>
        <p:txBody>
          <a:bodyPr/>
          <a:lstStyle>
            <a:lvl1pPr>
              <a:defRPr sz="10300"/>
            </a:lvl1pPr>
            <a:lvl2pPr>
              <a:defRPr sz="8600"/>
            </a:lvl2pPr>
            <a:lvl3pPr>
              <a:defRPr sz="7700"/>
            </a:lvl3pPr>
            <a:lvl4pPr>
              <a:defRPr sz="6800"/>
            </a:lvl4pPr>
            <a:lvl5pPr>
              <a:defRPr sz="6800"/>
            </a:lvl5pPr>
            <a:lvl6pPr>
              <a:defRPr sz="6800"/>
            </a:lvl6pPr>
            <a:lvl7pPr>
              <a:defRPr sz="6800"/>
            </a:lvl7pPr>
            <a:lvl8pPr>
              <a:defRPr sz="6800"/>
            </a:lvl8pPr>
            <a:lvl9pPr>
              <a:defRPr sz="6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19/05/2015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19/05/2015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19/05/2015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440182" y="1576864"/>
            <a:ext cx="9476186" cy="6710839"/>
          </a:xfrm>
        </p:spPr>
        <p:txBody>
          <a:bodyPr anchor="b"/>
          <a:lstStyle>
            <a:lvl1pPr algn="l">
              <a:defRPr sz="8600" b="1"/>
            </a:lvl1pPr>
          </a:lstStyle>
          <a:p>
            <a:r>
              <a:rPr lang="it-IT" smtClean="0"/>
              <a:t>Fare clic per modificare lo stile del titolo</a:t>
            </a:r>
            <a:endParaRPr lang="it-IT"/>
          </a:p>
        </p:txBody>
      </p:sp>
      <p:sp>
        <p:nvSpPr>
          <p:cNvPr id="3" name="Segnaposto contenuto 2"/>
          <p:cNvSpPr>
            <a:spLocks noGrp="1"/>
          </p:cNvSpPr>
          <p:nvPr>
            <p:ph idx="1"/>
          </p:nvPr>
        </p:nvSpPr>
        <p:spPr>
          <a:xfrm>
            <a:off x="11261407" y="1576866"/>
            <a:ext cx="16102013" cy="33801728"/>
          </a:xfrm>
        </p:spPr>
        <p:txBody>
          <a:bodyPr/>
          <a:lstStyle>
            <a:lvl1pPr>
              <a:defRPr sz="13700"/>
            </a:lvl1pPr>
            <a:lvl2pPr>
              <a:defRPr sz="12000"/>
            </a:lvl2pPr>
            <a:lvl3pPr>
              <a:defRPr sz="10300"/>
            </a:lvl3pPr>
            <a:lvl4pPr>
              <a:defRPr sz="8600"/>
            </a:lvl4pPr>
            <a:lvl5pPr>
              <a:defRPr sz="8600"/>
            </a:lvl5pPr>
            <a:lvl6pPr>
              <a:defRPr sz="8600"/>
            </a:lvl6pPr>
            <a:lvl7pPr>
              <a:defRPr sz="8600"/>
            </a:lvl7pPr>
            <a:lvl8pPr>
              <a:defRPr sz="8600"/>
            </a:lvl8pPr>
            <a:lvl9pPr>
              <a:defRPr sz="8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1440182" y="8287705"/>
            <a:ext cx="9476186" cy="27090889"/>
          </a:xfrm>
        </p:spPr>
        <p:txBody>
          <a:bodyPr/>
          <a:lstStyle>
            <a:lvl1pPr marL="0" indent="0">
              <a:buNone/>
              <a:defRPr sz="6000"/>
            </a:lvl1pPr>
            <a:lvl2pPr marL="1954530" indent="0">
              <a:buNone/>
              <a:defRPr sz="5100"/>
            </a:lvl2pPr>
            <a:lvl3pPr marL="3909060" indent="0">
              <a:buNone/>
              <a:defRPr sz="4300"/>
            </a:lvl3pPr>
            <a:lvl4pPr marL="5863590" indent="0">
              <a:buNone/>
              <a:defRPr sz="3800"/>
            </a:lvl4pPr>
            <a:lvl5pPr marL="7818120" indent="0">
              <a:buNone/>
              <a:defRPr sz="3800"/>
            </a:lvl5pPr>
            <a:lvl6pPr marL="9772650" indent="0">
              <a:buNone/>
              <a:defRPr sz="3800"/>
            </a:lvl6pPr>
            <a:lvl7pPr marL="11727180" indent="0">
              <a:buNone/>
              <a:defRPr sz="3800"/>
            </a:lvl7pPr>
            <a:lvl8pPr marL="13681710" indent="0">
              <a:buNone/>
              <a:defRPr sz="3800"/>
            </a:lvl8pPr>
            <a:lvl9pPr marL="15636240" indent="0">
              <a:buNone/>
              <a:defRPr sz="38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19/05/2015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45707" y="27723465"/>
            <a:ext cx="17282160" cy="3272912"/>
          </a:xfrm>
        </p:spPr>
        <p:txBody>
          <a:bodyPr anchor="b"/>
          <a:lstStyle>
            <a:lvl1pPr algn="l">
              <a:defRPr sz="86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5645707" y="3538776"/>
            <a:ext cx="17282160" cy="23762970"/>
          </a:xfrm>
        </p:spPr>
        <p:txBody>
          <a:bodyPr/>
          <a:lstStyle>
            <a:lvl1pPr marL="0" indent="0">
              <a:buNone/>
              <a:defRPr sz="13700"/>
            </a:lvl1pPr>
            <a:lvl2pPr marL="1954530" indent="0">
              <a:buNone/>
              <a:defRPr sz="12000"/>
            </a:lvl2pPr>
            <a:lvl3pPr marL="3909060" indent="0">
              <a:buNone/>
              <a:defRPr sz="10300"/>
            </a:lvl3pPr>
            <a:lvl4pPr marL="5863590" indent="0">
              <a:buNone/>
              <a:defRPr sz="8600"/>
            </a:lvl4pPr>
            <a:lvl5pPr marL="7818120" indent="0">
              <a:buNone/>
              <a:defRPr sz="8600"/>
            </a:lvl5pPr>
            <a:lvl6pPr marL="9772650" indent="0">
              <a:buNone/>
              <a:defRPr sz="8600"/>
            </a:lvl6pPr>
            <a:lvl7pPr marL="11727180" indent="0">
              <a:buNone/>
              <a:defRPr sz="8600"/>
            </a:lvl7pPr>
            <a:lvl8pPr marL="13681710" indent="0">
              <a:buNone/>
              <a:defRPr sz="8600"/>
            </a:lvl8pPr>
            <a:lvl9pPr marL="15636240" indent="0">
              <a:buNone/>
              <a:defRPr sz="8600"/>
            </a:lvl9pPr>
          </a:lstStyle>
          <a:p>
            <a:endParaRPr lang="it-IT"/>
          </a:p>
        </p:txBody>
      </p:sp>
      <p:sp>
        <p:nvSpPr>
          <p:cNvPr id="4" name="Segnaposto testo 3"/>
          <p:cNvSpPr>
            <a:spLocks noGrp="1"/>
          </p:cNvSpPr>
          <p:nvPr>
            <p:ph type="body" sz="half" idx="2"/>
          </p:nvPr>
        </p:nvSpPr>
        <p:spPr>
          <a:xfrm>
            <a:off x="5645707" y="30996377"/>
            <a:ext cx="17282160" cy="4648078"/>
          </a:xfrm>
        </p:spPr>
        <p:txBody>
          <a:bodyPr/>
          <a:lstStyle>
            <a:lvl1pPr marL="0" indent="0">
              <a:buNone/>
              <a:defRPr sz="6000"/>
            </a:lvl1pPr>
            <a:lvl2pPr marL="1954530" indent="0">
              <a:buNone/>
              <a:defRPr sz="5100"/>
            </a:lvl2pPr>
            <a:lvl3pPr marL="3909060" indent="0">
              <a:buNone/>
              <a:defRPr sz="4300"/>
            </a:lvl3pPr>
            <a:lvl4pPr marL="5863590" indent="0">
              <a:buNone/>
              <a:defRPr sz="3800"/>
            </a:lvl4pPr>
            <a:lvl5pPr marL="7818120" indent="0">
              <a:buNone/>
              <a:defRPr sz="3800"/>
            </a:lvl5pPr>
            <a:lvl6pPr marL="9772650" indent="0">
              <a:buNone/>
              <a:defRPr sz="3800"/>
            </a:lvl6pPr>
            <a:lvl7pPr marL="11727180" indent="0">
              <a:buNone/>
              <a:defRPr sz="3800"/>
            </a:lvl7pPr>
            <a:lvl8pPr marL="13681710" indent="0">
              <a:buNone/>
              <a:defRPr sz="3800"/>
            </a:lvl8pPr>
            <a:lvl9pPr marL="15636240" indent="0">
              <a:buNone/>
              <a:defRPr sz="38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19/05/2015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stretch>
            <a:fillRect l="-10000" t="26000" r="-10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40180" y="1586034"/>
            <a:ext cx="25923240" cy="6600825"/>
          </a:xfrm>
          <a:prstGeom prst="rect">
            <a:avLst/>
          </a:prstGeom>
        </p:spPr>
        <p:txBody>
          <a:bodyPr vert="horz" lIns="390906" tIns="195453" rIns="390906" bIns="195453"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1440180" y="9241158"/>
            <a:ext cx="25923240" cy="26137436"/>
          </a:xfrm>
          <a:prstGeom prst="rect">
            <a:avLst/>
          </a:prstGeom>
        </p:spPr>
        <p:txBody>
          <a:bodyPr vert="horz" lIns="390906" tIns="195453" rIns="390906" bIns="195453"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1440180" y="36707924"/>
            <a:ext cx="6720840" cy="2108597"/>
          </a:xfrm>
          <a:prstGeom prst="rect">
            <a:avLst/>
          </a:prstGeom>
        </p:spPr>
        <p:txBody>
          <a:bodyPr vert="horz" lIns="390906" tIns="195453" rIns="390906" bIns="195453" rtlCol="0" anchor="ctr"/>
          <a:lstStyle>
            <a:lvl1pPr algn="l">
              <a:defRPr sz="5100">
                <a:solidFill>
                  <a:schemeClr val="tx1">
                    <a:tint val="75000"/>
                  </a:schemeClr>
                </a:solidFill>
              </a:defRPr>
            </a:lvl1pPr>
          </a:lstStyle>
          <a:p>
            <a:fld id="{7F49D355-16BD-4E45-BD9A-5EA878CF7CBD}" type="datetimeFigureOut">
              <a:rPr lang="it-IT" smtClean="0"/>
              <a:t>19/05/2015</a:t>
            </a:fld>
            <a:endParaRPr lang="it-IT"/>
          </a:p>
        </p:txBody>
      </p:sp>
      <p:sp>
        <p:nvSpPr>
          <p:cNvPr id="5" name="Segnaposto piè di pagina 4"/>
          <p:cNvSpPr>
            <a:spLocks noGrp="1"/>
          </p:cNvSpPr>
          <p:nvPr>
            <p:ph type="ftr" sz="quarter" idx="3"/>
          </p:nvPr>
        </p:nvSpPr>
        <p:spPr>
          <a:xfrm>
            <a:off x="9841230" y="36707924"/>
            <a:ext cx="9121140" cy="2108597"/>
          </a:xfrm>
          <a:prstGeom prst="rect">
            <a:avLst/>
          </a:prstGeom>
        </p:spPr>
        <p:txBody>
          <a:bodyPr vert="horz" lIns="390906" tIns="195453" rIns="390906" bIns="195453" rtlCol="0" anchor="ctr"/>
          <a:lstStyle>
            <a:lvl1pPr algn="ctr">
              <a:defRPr sz="51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20642580" y="36707924"/>
            <a:ext cx="6720840" cy="2108597"/>
          </a:xfrm>
          <a:prstGeom prst="rect">
            <a:avLst/>
          </a:prstGeom>
        </p:spPr>
        <p:txBody>
          <a:bodyPr vert="horz" lIns="390906" tIns="195453" rIns="390906" bIns="195453" rtlCol="0" anchor="ctr"/>
          <a:lstStyle>
            <a:lvl1pPr algn="r">
              <a:defRPr sz="51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09060" rtl="0" eaLnBrk="1" latinLnBrk="0" hangingPunct="1">
        <a:spcBef>
          <a:spcPct val="0"/>
        </a:spcBef>
        <a:buNone/>
        <a:defRPr sz="18800" kern="1200">
          <a:solidFill>
            <a:schemeClr val="tx1"/>
          </a:solidFill>
          <a:latin typeface="+mj-lt"/>
          <a:ea typeface="+mj-ea"/>
          <a:cs typeface="+mj-cs"/>
        </a:defRPr>
      </a:lvl1pPr>
    </p:titleStyle>
    <p:bodyStyle>
      <a:lvl1pPr marL="1465898" indent="-1465898" algn="l" defTabSz="3909060" rtl="0" eaLnBrk="1" latinLnBrk="0" hangingPunct="1">
        <a:spcBef>
          <a:spcPct val="20000"/>
        </a:spcBef>
        <a:buFont typeface="Arial" pitchFamily="34" charset="0"/>
        <a:buChar char="•"/>
        <a:defRPr sz="13700" kern="1200">
          <a:solidFill>
            <a:schemeClr val="tx1"/>
          </a:solidFill>
          <a:latin typeface="+mn-lt"/>
          <a:ea typeface="+mn-ea"/>
          <a:cs typeface="+mn-cs"/>
        </a:defRPr>
      </a:lvl1pPr>
      <a:lvl2pPr marL="3176111" indent="-1221581" algn="l" defTabSz="3909060" rtl="0" eaLnBrk="1" latinLnBrk="0" hangingPunct="1">
        <a:spcBef>
          <a:spcPct val="20000"/>
        </a:spcBef>
        <a:buFont typeface="Arial" pitchFamily="34" charset="0"/>
        <a:buChar char="–"/>
        <a:defRPr sz="12000" kern="1200">
          <a:solidFill>
            <a:schemeClr val="tx1"/>
          </a:solidFill>
          <a:latin typeface="+mn-lt"/>
          <a:ea typeface="+mn-ea"/>
          <a:cs typeface="+mn-cs"/>
        </a:defRPr>
      </a:lvl2pPr>
      <a:lvl3pPr marL="4886325" indent="-977265" algn="l" defTabSz="3909060" rtl="0" eaLnBrk="1" latinLnBrk="0" hangingPunct="1">
        <a:spcBef>
          <a:spcPct val="20000"/>
        </a:spcBef>
        <a:buFont typeface="Arial" pitchFamily="34" charset="0"/>
        <a:buChar char="•"/>
        <a:defRPr sz="10300" kern="1200">
          <a:solidFill>
            <a:schemeClr val="tx1"/>
          </a:solidFill>
          <a:latin typeface="+mn-lt"/>
          <a:ea typeface="+mn-ea"/>
          <a:cs typeface="+mn-cs"/>
        </a:defRPr>
      </a:lvl3pPr>
      <a:lvl4pPr marL="684085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4pPr>
      <a:lvl5pPr marL="879538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5pPr>
      <a:lvl6pPr marL="1074991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6pPr>
      <a:lvl7pPr marL="1270444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7pPr>
      <a:lvl8pPr marL="1465897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8pPr>
      <a:lvl9pPr marL="16613505" indent="-977265" algn="l" defTabSz="3909060" rtl="0" eaLnBrk="1" latinLnBrk="0" hangingPunct="1">
        <a:spcBef>
          <a:spcPct val="20000"/>
        </a:spcBef>
        <a:buFont typeface="Arial" pitchFamily="34" charset="0"/>
        <a:buChar char="•"/>
        <a:defRPr sz="8600" kern="1200">
          <a:solidFill>
            <a:schemeClr val="tx1"/>
          </a:solidFill>
          <a:latin typeface="+mn-lt"/>
          <a:ea typeface="+mn-ea"/>
          <a:cs typeface="+mn-cs"/>
        </a:defRPr>
      </a:lvl9pPr>
    </p:bodyStyle>
    <p:otherStyle>
      <a:defPPr>
        <a:defRPr lang="it-IT"/>
      </a:defPPr>
      <a:lvl1pPr marL="0" algn="l" defTabSz="3909060" rtl="0" eaLnBrk="1" latinLnBrk="0" hangingPunct="1">
        <a:defRPr sz="7700" kern="1200">
          <a:solidFill>
            <a:schemeClr val="tx1"/>
          </a:solidFill>
          <a:latin typeface="+mn-lt"/>
          <a:ea typeface="+mn-ea"/>
          <a:cs typeface="+mn-cs"/>
        </a:defRPr>
      </a:lvl1pPr>
      <a:lvl2pPr marL="1954530" algn="l" defTabSz="3909060" rtl="0" eaLnBrk="1" latinLnBrk="0" hangingPunct="1">
        <a:defRPr sz="7700" kern="1200">
          <a:solidFill>
            <a:schemeClr val="tx1"/>
          </a:solidFill>
          <a:latin typeface="+mn-lt"/>
          <a:ea typeface="+mn-ea"/>
          <a:cs typeface="+mn-cs"/>
        </a:defRPr>
      </a:lvl2pPr>
      <a:lvl3pPr marL="3909060" algn="l" defTabSz="3909060" rtl="0" eaLnBrk="1" latinLnBrk="0" hangingPunct="1">
        <a:defRPr sz="7700" kern="1200">
          <a:solidFill>
            <a:schemeClr val="tx1"/>
          </a:solidFill>
          <a:latin typeface="+mn-lt"/>
          <a:ea typeface="+mn-ea"/>
          <a:cs typeface="+mn-cs"/>
        </a:defRPr>
      </a:lvl3pPr>
      <a:lvl4pPr marL="5863590" algn="l" defTabSz="3909060" rtl="0" eaLnBrk="1" latinLnBrk="0" hangingPunct="1">
        <a:defRPr sz="7700" kern="1200">
          <a:solidFill>
            <a:schemeClr val="tx1"/>
          </a:solidFill>
          <a:latin typeface="+mn-lt"/>
          <a:ea typeface="+mn-ea"/>
          <a:cs typeface="+mn-cs"/>
        </a:defRPr>
      </a:lvl4pPr>
      <a:lvl5pPr marL="7818120" algn="l" defTabSz="3909060" rtl="0" eaLnBrk="1" latinLnBrk="0" hangingPunct="1">
        <a:defRPr sz="7700" kern="1200">
          <a:solidFill>
            <a:schemeClr val="tx1"/>
          </a:solidFill>
          <a:latin typeface="+mn-lt"/>
          <a:ea typeface="+mn-ea"/>
          <a:cs typeface="+mn-cs"/>
        </a:defRPr>
      </a:lvl5pPr>
      <a:lvl6pPr marL="9772650" algn="l" defTabSz="3909060" rtl="0" eaLnBrk="1" latinLnBrk="0" hangingPunct="1">
        <a:defRPr sz="7700" kern="1200">
          <a:solidFill>
            <a:schemeClr val="tx1"/>
          </a:solidFill>
          <a:latin typeface="+mn-lt"/>
          <a:ea typeface="+mn-ea"/>
          <a:cs typeface="+mn-cs"/>
        </a:defRPr>
      </a:lvl6pPr>
      <a:lvl7pPr marL="11727180" algn="l" defTabSz="3909060" rtl="0" eaLnBrk="1" latinLnBrk="0" hangingPunct="1">
        <a:defRPr sz="7700" kern="1200">
          <a:solidFill>
            <a:schemeClr val="tx1"/>
          </a:solidFill>
          <a:latin typeface="+mn-lt"/>
          <a:ea typeface="+mn-ea"/>
          <a:cs typeface="+mn-cs"/>
        </a:defRPr>
      </a:lvl7pPr>
      <a:lvl8pPr marL="13681710" algn="l" defTabSz="3909060" rtl="0" eaLnBrk="1" latinLnBrk="0" hangingPunct="1">
        <a:defRPr sz="7700" kern="1200">
          <a:solidFill>
            <a:schemeClr val="tx1"/>
          </a:solidFill>
          <a:latin typeface="+mn-lt"/>
          <a:ea typeface="+mn-ea"/>
          <a:cs typeface="+mn-cs"/>
        </a:defRPr>
      </a:lvl8pPr>
      <a:lvl9pPr marL="15636240" algn="l" defTabSz="3909060"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36"/>
          <p:cNvSpPr txBox="1">
            <a:spLocks noChangeArrowheads="1"/>
          </p:cNvSpPr>
          <p:nvPr/>
        </p:nvSpPr>
        <p:spPr bwMode="auto">
          <a:xfrm>
            <a:off x="504256" y="576339"/>
            <a:ext cx="27612504" cy="796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3162" tIns="51581" rIns="103162" bIns="51581">
            <a:spAutoFit/>
          </a:bodyPr>
          <a:lstStyle>
            <a:defPPr>
              <a:defRPr lang="en-US"/>
            </a:defPPr>
            <a:lvl1pPr algn="l" rtl="0" fontAlgn="base">
              <a:spcBef>
                <a:spcPct val="0"/>
              </a:spcBef>
              <a:spcAft>
                <a:spcPct val="0"/>
              </a:spcAft>
              <a:defRPr sz="10300" kern="1200">
                <a:solidFill>
                  <a:schemeClr val="tx1"/>
                </a:solidFill>
                <a:latin typeface="Times New Roman" pitchFamily="18" charset="0"/>
                <a:ea typeface="+mn-ea"/>
                <a:cs typeface="+mn-cs"/>
              </a:defRPr>
            </a:lvl1pPr>
            <a:lvl2pPr marL="457200" algn="l" rtl="0" fontAlgn="base">
              <a:spcBef>
                <a:spcPct val="0"/>
              </a:spcBef>
              <a:spcAft>
                <a:spcPct val="0"/>
              </a:spcAft>
              <a:defRPr sz="10300" kern="1200">
                <a:solidFill>
                  <a:schemeClr val="tx1"/>
                </a:solidFill>
                <a:latin typeface="Times New Roman" pitchFamily="18" charset="0"/>
                <a:ea typeface="+mn-ea"/>
                <a:cs typeface="+mn-cs"/>
              </a:defRPr>
            </a:lvl2pPr>
            <a:lvl3pPr marL="914400" algn="l" rtl="0" fontAlgn="base">
              <a:spcBef>
                <a:spcPct val="0"/>
              </a:spcBef>
              <a:spcAft>
                <a:spcPct val="0"/>
              </a:spcAft>
              <a:defRPr sz="10300" kern="1200">
                <a:solidFill>
                  <a:schemeClr val="tx1"/>
                </a:solidFill>
                <a:latin typeface="Times New Roman" pitchFamily="18" charset="0"/>
                <a:ea typeface="+mn-ea"/>
                <a:cs typeface="+mn-cs"/>
              </a:defRPr>
            </a:lvl3pPr>
            <a:lvl4pPr marL="1371600" algn="l" rtl="0" fontAlgn="base">
              <a:spcBef>
                <a:spcPct val="0"/>
              </a:spcBef>
              <a:spcAft>
                <a:spcPct val="0"/>
              </a:spcAft>
              <a:defRPr sz="10300" kern="1200">
                <a:solidFill>
                  <a:schemeClr val="tx1"/>
                </a:solidFill>
                <a:latin typeface="Times New Roman" pitchFamily="18" charset="0"/>
                <a:ea typeface="+mn-ea"/>
                <a:cs typeface="+mn-cs"/>
              </a:defRPr>
            </a:lvl4pPr>
            <a:lvl5pPr marL="1828800" algn="l" rtl="0" fontAlgn="base">
              <a:spcBef>
                <a:spcPct val="0"/>
              </a:spcBef>
              <a:spcAft>
                <a:spcPct val="0"/>
              </a:spcAft>
              <a:defRPr sz="10300" kern="1200">
                <a:solidFill>
                  <a:schemeClr val="tx1"/>
                </a:solidFill>
                <a:latin typeface="Times New Roman" pitchFamily="18" charset="0"/>
                <a:ea typeface="+mn-ea"/>
                <a:cs typeface="+mn-cs"/>
              </a:defRPr>
            </a:lvl5pPr>
            <a:lvl6pPr marL="2286000" algn="l" defTabSz="914400" rtl="0" eaLnBrk="1" latinLnBrk="0" hangingPunct="1">
              <a:defRPr sz="10300" kern="1200">
                <a:solidFill>
                  <a:schemeClr val="tx1"/>
                </a:solidFill>
                <a:latin typeface="Times New Roman" pitchFamily="18" charset="0"/>
                <a:ea typeface="+mn-ea"/>
                <a:cs typeface="+mn-cs"/>
              </a:defRPr>
            </a:lvl6pPr>
            <a:lvl7pPr marL="2743200" algn="l" defTabSz="914400" rtl="0" eaLnBrk="1" latinLnBrk="0" hangingPunct="1">
              <a:defRPr sz="10300" kern="1200">
                <a:solidFill>
                  <a:schemeClr val="tx1"/>
                </a:solidFill>
                <a:latin typeface="Times New Roman" pitchFamily="18" charset="0"/>
                <a:ea typeface="+mn-ea"/>
                <a:cs typeface="+mn-cs"/>
              </a:defRPr>
            </a:lvl7pPr>
            <a:lvl8pPr marL="3200400" algn="l" defTabSz="914400" rtl="0" eaLnBrk="1" latinLnBrk="0" hangingPunct="1">
              <a:defRPr sz="10300" kern="1200">
                <a:solidFill>
                  <a:schemeClr val="tx1"/>
                </a:solidFill>
                <a:latin typeface="Times New Roman" pitchFamily="18" charset="0"/>
                <a:ea typeface="+mn-ea"/>
                <a:cs typeface="+mn-cs"/>
              </a:defRPr>
            </a:lvl8pPr>
            <a:lvl9pPr marL="3657600" algn="l" defTabSz="914400" rtl="0" eaLnBrk="1" latinLnBrk="0" hangingPunct="1">
              <a:defRPr sz="10300" kern="1200">
                <a:solidFill>
                  <a:schemeClr val="tx1"/>
                </a:solidFill>
                <a:latin typeface="Times New Roman" pitchFamily="18" charset="0"/>
                <a:ea typeface="+mn-ea"/>
                <a:cs typeface="+mn-cs"/>
              </a:defRPr>
            </a:lvl9pPr>
          </a:lstStyle>
          <a:p>
            <a:pPr algn="ctr">
              <a:defRPr/>
            </a:pPr>
            <a:r>
              <a:rPr lang="it-IT" altLang="it-IT" sz="4500" b="1" dirty="0" smtClean="0">
                <a:solidFill>
                  <a:srgbClr val="000099"/>
                </a:solidFill>
                <a:effectLst>
                  <a:outerShdw blurRad="38100" dist="38100" dir="2700000" algn="tl">
                    <a:srgbClr val="C0C0C0"/>
                  </a:outerShdw>
                </a:effectLst>
                <a:latin typeface="Lucida Sans" pitchFamily="34" charset="0"/>
              </a:rPr>
              <a:t>3</a:t>
            </a:r>
            <a:r>
              <a:rPr lang="it-IT" altLang="it-IT" sz="4500" b="1" baseline="30000" dirty="0" smtClean="0">
                <a:solidFill>
                  <a:srgbClr val="000099"/>
                </a:solidFill>
                <a:effectLst>
                  <a:outerShdw blurRad="38100" dist="38100" dir="2700000" algn="tl">
                    <a:srgbClr val="C0C0C0"/>
                  </a:outerShdw>
                </a:effectLst>
                <a:latin typeface="Lucida Sans" pitchFamily="34" charset="0"/>
              </a:rPr>
              <a:t>rd </a:t>
            </a:r>
            <a:r>
              <a:rPr lang="it-IT" altLang="it-IT" sz="4500" b="1" dirty="0" smtClean="0">
                <a:solidFill>
                  <a:srgbClr val="000099"/>
                </a:solidFill>
                <a:effectLst>
                  <a:outerShdw blurRad="38100" dist="38100" dir="2700000" algn="tl">
                    <a:srgbClr val="C0C0C0"/>
                  </a:outerShdw>
                </a:effectLst>
                <a:latin typeface="Lucida Sans" pitchFamily="34" charset="0"/>
              </a:rPr>
              <a:t>EAVLD CONGRESS PISA (</a:t>
            </a:r>
            <a:r>
              <a:rPr lang="it-IT" altLang="it-IT" sz="4500" b="1" dirty="0" err="1" smtClean="0">
                <a:solidFill>
                  <a:srgbClr val="000099"/>
                </a:solidFill>
                <a:effectLst>
                  <a:outerShdw blurRad="38100" dist="38100" dir="2700000" algn="tl">
                    <a:srgbClr val="C0C0C0"/>
                  </a:outerShdw>
                </a:effectLst>
                <a:latin typeface="Lucida Sans" pitchFamily="34" charset="0"/>
              </a:rPr>
              <a:t>Italy</a:t>
            </a:r>
            <a:r>
              <a:rPr lang="it-IT" altLang="it-IT" sz="4500" b="1" dirty="0" smtClean="0">
                <a:solidFill>
                  <a:srgbClr val="000099"/>
                </a:solidFill>
                <a:effectLst>
                  <a:outerShdw blurRad="38100" dist="38100" dir="2700000" algn="tl">
                    <a:srgbClr val="C0C0C0"/>
                  </a:outerShdw>
                </a:effectLst>
                <a:latin typeface="Lucida Sans" pitchFamily="34" charset="0"/>
              </a:rPr>
              <a:t>), 12</a:t>
            </a:r>
            <a:r>
              <a:rPr lang="it-IT" altLang="it-IT" sz="4500" b="1" baseline="30000" dirty="0" smtClean="0">
                <a:solidFill>
                  <a:srgbClr val="000099"/>
                </a:solidFill>
                <a:effectLst>
                  <a:outerShdw blurRad="38100" dist="38100" dir="2700000" algn="tl">
                    <a:srgbClr val="C0C0C0"/>
                  </a:outerShdw>
                </a:effectLst>
                <a:latin typeface="Lucida Sans" pitchFamily="34" charset="0"/>
              </a:rPr>
              <a:t>th</a:t>
            </a:r>
            <a:r>
              <a:rPr lang="it-IT" altLang="it-IT" sz="4500" b="1" dirty="0" smtClean="0">
                <a:solidFill>
                  <a:srgbClr val="000099"/>
                </a:solidFill>
                <a:effectLst>
                  <a:outerShdw blurRad="38100" dist="38100" dir="2700000" algn="tl">
                    <a:srgbClr val="C0C0C0"/>
                  </a:outerShdw>
                </a:effectLst>
                <a:latin typeface="Lucida Sans" pitchFamily="34" charset="0"/>
              </a:rPr>
              <a:t> – 15</a:t>
            </a:r>
            <a:r>
              <a:rPr lang="it-IT" altLang="it-IT" sz="4500" b="1" baseline="30000" dirty="0" smtClean="0">
                <a:solidFill>
                  <a:srgbClr val="000099"/>
                </a:solidFill>
                <a:effectLst>
                  <a:outerShdw blurRad="38100" dist="38100" dir="2700000" algn="tl">
                    <a:srgbClr val="C0C0C0"/>
                  </a:outerShdw>
                </a:effectLst>
                <a:latin typeface="Lucida Sans" pitchFamily="34" charset="0"/>
              </a:rPr>
              <a:t>th</a:t>
            </a:r>
            <a:r>
              <a:rPr lang="it-IT" altLang="it-IT" sz="4500" b="1" dirty="0" smtClean="0">
                <a:solidFill>
                  <a:srgbClr val="000099"/>
                </a:solidFill>
                <a:effectLst>
                  <a:outerShdw blurRad="38100" dist="38100" dir="2700000" algn="tl">
                    <a:srgbClr val="C0C0C0"/>
                  </a:outerShdw>
                </a:effectLst>
                <a:latin typeface="Lucida Sans" pitchFamily="34" charset="0"/>
              </a:rPr>
              <a:t>  </a:t>
            </a:r>
            <a:r>
              <a:rPr lang="it-IT" altLang="it-IT" sz="4500" b="1" dirty="0" err="1" smtClean="0">
                <a:solidFill>
                  <a:srgbClr val="000099"/>
                </a:solidFill>
                <a:effectLst>
                  <a:outerShdw blurRad="38100" dist="38100" dir="2700000" algn="tl">
                    <a:srgbClr val="C0C0C0"/>
                  </a:outerShdw>
                </a:effectLst>
                <a:latin typeface="Lucida Sans" pitchFamily="34" charset="0"/>
              </a:rPr>
              <a:t>October</a:t>
            </a:r>
            <a:r>
              <a:rPr lang="it-IT" altLang="it-IT" sz="4500" b="1" dirty="0" smtClean="0">
                <a:solidFill>
                  <a:srgbClr val="000099"/>
                </a:solidFill>
                <a:effectLst>
                  <a:outerShdw blurRad="38100" dist="38100" dir="2700000" algn="tl">
                    <a:srgbClr val="C0C0C0"/>
                  </a:outerShdw>
                </a:effectLst>
                <a:latin typeface="Lucida Sans" pitchFamily="34" charset="0"/>
              </a:rPr>
              <a:t> 2014 </a:t>
            </a:r>
            <a:endParaRPr lang="it-IT" altLang="it-IT" sz="4500" b="1" dirty="0">
              <a:solidFill>
                <a:srgbClr val="000099"/>
              </a:solidFill>
              <a:effectLst>
                <a:outerShdw blurRad="38100" dist="38100" dir="2700000" algn="tl">
                  <a:srgbClr val="C0C0C0"/>
                </a:outerShdw>
              </a:effectLst>
              <a:latin typeface="Lucida Sans" pitchFamily="34" charset="0"/>
            </a:endParaRPr>
          </a:p>
        </p:txBody>
      </p:sp>
      <p:sp>
        <p:nvSpPr>
          <p:cNvPr id="7" name="Text Box 6"/>
          <p:cNvSpPr txBox="1">
            <a:spLocks noChangeArrowheads="1"/>
          </p:cNvSpPr>
          <p:nvPr/>
        </p:nvSpPr>
        <p:spPr bwMode="auto">
          <a:xfrm>
            <a:off x="723095" y="1728467"/>
            <a:ext cx="27174825" cy="4363262"/>
          </a:xfrm>
          <a:prstGeom prst="rect">
            <a:avLst/>
          </a:prstGeom>
          <a:noFill/>
          <a:ln>
            <a:noFill/>
          </a:ln>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rgbClr val="000000"/>
                </a:solidFill>
                <a:miter lim="800000"/>
                <a:headEnd/>
                <a:tailEnd/>
              </a14:hiddenLine>
            </a:ext>
          </a:extLst>
        </p:spPr>
        <p:txBody>
          <a:bodyPr lIns="84345" tIns="42172" rIns="84345" bIns="42172">
            <a:spAutoFit/>
          </a:bodyPr>
          <a:lstStyle>
            <a:defPPr>
              <a:defRPr lang="en-US"/>
            </a:defPPr>
            <a:lvl1pPr algn="l" rtl="0" fontAlgn="base">
              <a:spcBef>
                <a:spcPct val="0"/>
              </a:spcBef>
              <a:spcAft>
                <a:spcPct val="0"/>
              </a:spcAft>
              <a:defRPr sz="10300" kern="1200">
                <a:solidFill>
                  <a:schemeClr val="tx1"/>
                </a:solidFill>
                <a:latin typeface="Times New Roman" pitchFamily="18" charset="0"/>
                <a:ea typeface="+mn-ea"/>
                <a:cs typeface="+mn-cs"/>
              </a:defRPr>
            </a:lvl1pPr>
            <a:lvl2pPr marL="457200" algn="l" rtl="0" fontAlgn="base">
              <a:spcBef>
                <a:spcPct val="0"/>
              </a:spcBef>
              <a:spcAft>
                <a:spcPct val="0"/>
              </a:spcAft>
              <a:defRPr sz="10300" kern="1200">
                <a:solidFill>
                  <a:schemeClr val="tx1"/>
                </a:solidFill>
                <a:latin typeface="Times New Roman" pitchFamily="18" charset="0"/>
                <a:ea typeface="+mn-ea"/>
                <a:cs typeface="+mn-cs"/>
              </a:defRPr>
            </a:lvl2pPr>
            <a:lvl3pPr marL="914400" algn="l" rtl="0" fontAlgn="base">
              <a:spcBef>
                <a:spcPct val="0"/>
              </a:spcBef>
              <a:spcAft>
                <a:spcPct val="0"/>
              </a:spcAft>
              <a:defRPr sz="10300" kern="1200">
                <a:solidFill>
                  <a:schemeClr val="tx1"/>
                </a:solidFill>
                <a:latin typeface="Times New Roman" pitchFamily="18" charset="0"/>
                <a:ea typeface="+mn-ea"/>
                <a:cs typeface="+mn-cs"/>
              </a:defRPr>
            </a:lvl3pPr>
            <a:lvl4pPr marL="1371600" algn="l" rtl="0" fontAlgn="base">
              <a:spcBef>
                <a:spcPct val="0"/>
              </a:spcBef>
              <a:spcAft>
                <a:spcPct val="0"/>
              </a:spcAft>
              <a:defRPr sz="10300" kern="1200">
                <a:solidFill>
                  <a:schemeClr val="tx1"/>
                </a:solidFill>
                <a:latin typeface="Times New Roman" pitchFamily="18" charset="0"/>
                <a:ea typeface="+mn-ea"/>
                <a:cs typeface="+mn-cs"/>
              </a:defRPr>
            </a:lvl4pPr>
            <a:lvl5pPr marL="1828800" algn="l" rtl="0" fontAlgn="base">
              <a:spcBef>
                <a:spcPct val="0"/>
              </a:spcBef>
              <a:spcAft>
                <a:spcPct val="0"/>
              </a:spcAft>
              <a:defRPr sz="10300" kern="1200">
                <a:solidFill>
                  <a:schemeClr val="tx1"/>
                </a:solidFill>
                <a:latin typeface="Times New Roman" pitchFamily="18" charset="0"/>
                <a:ea typeface="+mn-ea"/>
                <a:cs typeface="+mn-cs"/>
              </a:defRPr>
            </a:lvl5pPr>
            <a:lvl6pPr marL="2286000" algn="l" defTabSz="914400" rtl="0" eaLnBrk="1" latinLnBrk="0" hangingPunct="1">
              <a:defRPr sz="10300" kern="1200">
                <a:solidFill>
                  <a:schemeClr val="tx1"/>
                </a:solidFill>
                <a:latin typeface="Times New Roman" pitchFamily="18" charset="0"/>
                <a:ea typeface="+mn-ea"/>
                <a:cs typeface="+mn-cs"/>
              </a:defRPr>
            </a:lvl6pPr>
            <a:lvl7pPr marL="2743200" algn="l" defTabSz="914400" rtl="0" eaLnBrk="1" latinLnBrk="0" hangingPunct="1">
              <a:defRPr sz="10300" kern="1200">
                <a:solidFill>
                  <a:schemeClr val="tx1"/>
                </a:solidFill>
                <a:latin typeface="Times New Roman" pitchFamily="18" charset="0"/>
                <a:ea typeface="+mn-ea"/>
                <a:cs typeface="+mn-cs"/>
              </a:defRPr>
            </a:lvl7pPr>
            <a:lvl8pPr marL="3200400" algn="l" defTabSz="914400" rtl="0" eaLnBrk="1" latinLnBrk="0" hangingPunct="1">
              <a:defRPr sz="10300" kern="1200">
                <a:solidFill>
                  <a:schemeClr val="tx1"/>
                </a:solidFill>
                <a:latin typeface="Times New Roman" pitchFamily="18" charset="0"/>
                <a:ea typeface="+mn-ea"/>
                <a:cs typeface="+mn-cs"/>
              </a:defRPr>
            </a:lvl8pPr>
            <a:lvl9pPr marL="3657600" algn="l" defTabSz="914400" rtl="0" eaLnBrk="1" latinLnBrk="0" hangingPunct="1">
              <a:defRPr sz="10300" kern="1200">
                <a:solidFill>
                  <a:schemeClr val="tx1"/>
                </a:solidFill>
                <a:latin typeface="Times New Roman" pitchFamily="18" charset="0"/>
                <a:ea typeface="+mn-ea"/>
                <a:cs typeface="+mn-cs"/>
              </a:defRPr>
            </a:lvl9pPr>
          </a:lstStyle>
          <a:p>
            <a:pPr algn="ctr">
              <a:buFont typeface="Times New Roman" pitchFamily="18" charset="0"/>
              <a:buNone/>
              <a:defRPr/>
            </a:pPr>
            <a:r>
              <a:rPr lang="en-GB" sz="7200" dirty="0">
                <a:solidFill>
                  <a:srgbClr val="C00000"/>
                </a:solidFill>
              </a:rPr>
              <a:t>ALKALINE PHOSPHATASE ACTIVITY IN CHEESE MADE </a:t>
            </a:r>
            <a:r>
              <a:rPr lang="en-GB" sz="7200" u="sng" dirty="0" smtClean="0">
                <a:solidFill>
                  <a:schemeClr val="tx1">
                    <a:lumMod val="95000"/>
                    <a:lumOff val="5000"/>
                  </a:schemeClr>
                </a:solidFill>
              </a:rPr>
              <a:t>FROM</a:t>
            </a:r>
            <a:r>
              <a:rPr lang="en-GB" sz="7200" dirty="0" smtClean="0">
                <a:solidFill>
                  <a:schemeClr val="tx1">
                    <a:lumMod val="95000"/>
                    <a:lumOff val="5000"/>
                  </a:schemeClr>
                </a:solidFill>
              </a:rPr>
              <a:t> </a:t>
            </a:r>
            <a:r>
              <a:rPr lang="en-GB" sz="7200" dirty="0">
                <a:solidFill>
                  <a:srgbClr val="C00000"/>
                </a:solidFill>
              </a:rPr>
              <a:t>PASTEURIZED </a:t>
            </a:r>
            <a:r>
              <a:rPr lang="en-GB" sz="7200" dirty="0" smtClean="0">
                <a:solidFill>
                  <a:srgbClr val="C00000"/>
                </a:solidFill>
              </a:rPr>
              <a:t>MILK</a:t>
            </a:r>
          </a:p>
          <a:p>
            <a:pPr algn="ctr">
              <a:defRPr/>
            </a:pPr>
            <a:r>
              <a:rPr lang="it-IT" altLang="en-US" sz="4400" b="1" dirty="0" err="1">
                <a:solidFill>
                  <a:srgbClr val="C00000"/>
                </a:solidFill>
              </a:rPr>
              <a:t>Buffoli</a:t>
            </a:r>
            <a:r>
              <a:rPr lang="it-IT" altLang="en-US" sz="4400" b="1" dirty="0">
                <a:solidFill>
                  <a:srgbClr val="C00000"/>
                </a:solidFill>
              </a:rPr>
              <a:t> E., </a:t>
            </a:r>
            <a:r>
              <a:rPr lang="it-IT" altLang="en-US" sz="4400" b="1" dirty="0" smtClean="0">
                <a:solidFill>
                  <a:srgbClr val="C00000"/>
                </a:solidFill>
              </a:rPr>
              <a:t>Bolzoni </a:t>
            </a:r>
            <a:r>
              <a:rPr lang="it-IT" altLang="en-US" sz="4400" b="1" dirty="0">
                <a:solidFill>
                  <a:srgbClr val="C00000"/>
                </a:solidFill>
              </a:rPr>
              <a:t>G.</a:t>
            </a:r>
          </a:p>
          <a:p>
            <a:pPr algn="ctr">
              <a:buFont typeface="Times New Roman" pitchFamily="18" charset="0"/>
              <a:buNone/>
              <a:defRPr/>
            </a:pPr>
            <a:r>
              <a:rPr lang="it-IT" sz="4500" dirty="0">
                <a:solidFill>
                  <a:srgbClr val="000099"/>
                </a:solidFill>
                <a:effectLst>
                  <a:outerShdw blurRad="38100" dist="38100" dir="2700000" algn="tl">
                    <a:srgbClr val="C0C0C0"/>
                  </a:outerShdw>
                </a:effectLst>
                <a:latin typeface="Lucida Sans" pitchFamily="34" charset="0"/>
              </a:rPr>
              <a:t>National Reference Centre for Bovine Milk </a:t>
            </a:r>
            <a:r>
              <a:rPr lang="en-US" sz="4500" dirty="0">
                <a:solidFill>
                  <a:srgbClr val="000099"/>
                </a:solidFill>
                <a:effectLst>
                  <a:outerShdw blurRad="38100" dist="38100" dir="2700000" algn="tl">
                    <a:srgbClr val="C0C0C0"/>
                  </a:outerShdw>
                </a:effectLst>
                <a:latin typeface="Lucida Sans" pitchFamily="34" charset="0"/>
              </a:rPr>
              <a:t>Quality</a:t>
            </a:r>
          </a:p>
          <a:p>
            <a:pPr algn="ctr">
              <a:defRPr/>
            </a:pPr>
            <a:r>
              <a:rPr lang="en-GB" altLang="it-IT" sz="4000" i="1" dirty="0" smtClean="0">
                <a:solidFill>
                  <a:schemeClr val="accent2"/>
                </a:solidFill>
                <a:latin typeface="Tahoma" pitchFamily="34" charset="0"/>
              </a:rPr>
              <a:t> </a:t>
            </a:r>
            <a:r>
              <a:rPr lang="en-GB" altLang="it-IT" sz="3600" dirty="0" err="1">
                <a:solidFill>
                  <a:srgbClr val="000099"/>
                </a:solidFill>
                <a:effectLst>
                  <a:outerShdw blurRad="38100" dist="38100" dir="2700000" algn="tl">
                    <a:srgbClr val="C0C0C0"/>
                  </a:outerShdw>
                </a:effectLst>
                <a:latin typeface="Lucida Sans" pitchFamily="34" charset="0"/>
              </a:rPr>
              <a:t>Istituto</a:t>
            </a:r>
            <a:r>
              <a:rPr lang="en-GB" altLang="it-IT" sz="3600" dirty="0">
                <a:solidFill>
                  <a:srgbClr val="000099"/>
                </a:solidFill>
                <a:effectLst>
                  <a:outerShdw blurRad="38100" dist="38100" dir="2700000" algn="tl">
                    <a:srgbClr val="C0C0C0"/>
                  </a:outerShdw>
                </a:effectLst>
                <a:latin typeface="Lucida Sans" pitchFamily="34" charset="0"/>
              </a:rPr>
              <a:t> </a:t>
            </a:r>
            <a:r>
              <a:rPr lang="en-GB" altLang="it-IT" sz="3600" dirty="0" err="1">
                <a:solidFill>
                  <a:srgbClr val="000099"/>
                </a:solidFill>
                <a:effectLst>
                  <a:outerShdw blurRad="38100" dist="38100" dir="2700000" algn="tl">
                    <a:srgbClr val="C0C0C0"/>
                  </a:outerShdw>
                </a:effectLst>
                <a:latin typeface="Lucida Sans" pitchFamily="34" charset="0"/>
              </a:rPr>
              <a:t>Zooprofilattico</a:t>
            </a:r>
            <a:r>
              <a:rPr lang="en-GB" altLang="it-IT" sz="3600" dirty="0">
                <a:solidFill>
                  <a:srgbClr val="000099"/>
                </a:solidFill>
                <a:effectLst>
                  <a:outerShdw blurRad="38100" dist="38100" dir="2700000" algn="tl">
                    <a:srgbClr val="C0C0C0"/>
                  </a:outerShdw>
                </a:effectLst>
                <a:latin typeface="Lucida Sans" pitchFamily="34" charset="0"/>
              </a:rPr>
              <a:t> </a:t>
            </a:r>
            <a:r>
              <a:rPr lang="en-GB" altLang="it-IT" sz="3600" dirty="0" err="1">
                <a:solidFill>
                  <a:srgbClr val="000099"/>
                </a:solidFill>
                <a:effectLst>
                  <a:outerShdw blurRad="38100" dist="38100" dir="2700000" algn="tl">
                    <a:srgbClr val="C0C0C0"/>
                  </a:outerShdw>
                </a:effectLst>
                <a:latin typeface="Lucida Sans" pitchFamily="34" charset="0"/>
              </a:rPr>
              <a:t>Sperimentale</a:t>
            </a:r>
            <a:r>
              <a:rPr lang="en-GB" altLang="it-IT" sz="3600" dirty="0">
                <a:solidFill>
                  <a:srgbClr val="000099"/>
                </a:solidFill>
                <a:effectLst>
                  <a:outerShdw blurRad="38100" dist="38100" dir="2700000" algn="tl">
                    <a:srgbClr val="C0C0C0"/>
                  </a:outerShdw>
                </a:effectLst>
                <a:latin typeface="Lucida Sans" pitchFamily="34" charset="0"/>
              </a:rPr>
              <a:t> </a:t>
            </a:r>
            <a:r>
              <a:rPr lang="en-GB" altLang="it-IT" sz="3600" dirty="0" err="1">
                <a:solidFill>
                  <a:srgbClr val="000099"/>
                </a:solidFill>
                <a:effectLst>
                  <a:outerShdw blurRad="38100" dist="38100" dir="2700000" algn="tl">
                    <a:srgbClr val="C0C0C0"/>
                  </a:outerShdw>
                </a:effectLst>
                <a:latin typeface="Lucida Sans" pitchFamily="34" charset="0"/>
              </a:rPr>
              <a:t>della</a:t>
            </a:r>
            <a:r>
              <a:rPr lang="en-GB" altLang="it-IT" sz="3600" dirty="0">
                <a:solidFill>
                  <a:srgbClr val="000099"/>
                </a:solidFill>
                <a:effectLst>
                  <a:outerShdw blurRad="38100" dist="38100" dir="2700000" algn="tl">
                    <a:srgbClr val="C0C0C0"/>
                  </a:outerShdw>
                </a:effectLst>
                <a:latin typeface="Lucida Sans" pitchFamily="34" charset="0"/>
              </a:rPr>
              <a:t> </a:t>
            </a:r>
            <a:r>
              <a:rPr lang="en-GB" altLang="it-IT" sz="3600" dirty="0" err="1">
                <a:solidFill>
                  <a:srgbClr val="000099"/>
                </a:solidFill>
                <a:effectLst>
                  <a:outerShdw blurRad="38100" dist="38100" dir="2700000" algn="tl">
                    <a:srgbClr val="C0C0C0"/>
                  </a:outerShdw>
                </a:effectLst>
                <a:latin typeface="Lucida Sans" pitchFamily="34" charset="0"/>
              </a:rPr>
              <a:t>Lombardia</a:t>
            </a:r>
            <a:r>
              <a:rPr lang="en-GB" altLang="it-IT" sz="3600" dirty="0">
                <a:solidFill>
                  <a:srgbClr val="000099"/>
                </a:solidFill>
                <a:effectLst>
                  <a:outerShdw blurRad="38100" dist="38100" dir="2700000" algn="tl">
                    <a:srgbClr val="C0C0C0"/>
                  </a:outerShdw>
                </a:effectLst>
                <a:latin typeface="Lucida Sans" pitchFamily="34" charset="0"/>
              </a:rPr>
              <a:t> e </a:t>
            </a:r>
            <a:r>
              <a:rPr lang="en-GB" altLang="it-IT" sz="3600" dirty="0" err="1">
                <a:solidFill>
                  <a:srgbClr val="000099"/>
                </a:solidFill>
                <a:effectLst>
                  <a:outerShdw blurRad="38100" dist="38100" dir="2700000" algn="tl">
                    <a:srgbClr val="C0C0C0"/>
                  </a:outerShdw>
                </a:effectLst>
                <a:latin typeface="Lucida Sans" pitchFamily="34" charset="0"/>
              </a:rPr>
              <a:t>dell'Emilia</a:t>
            </a:r>
            <a:r>
              <a:rPr lang="en-GB" altLang="it-IT" sz="3600" dirty="0">
                <a:solidFill>
                  <a:srgbClr val="000099"/>
                </a:solidFill>
                <a:effectLst>
                  <a:outerShdw blurRad="38100" dist="38100" dir="2700000" algn="tl">
                    <a:srgbClr val="C0C0C0"/>
                  </a:outerShdw>
                </a:effectLst>
                <a:latin typeface="Lucida Sans" pitchFamily="34" charset="0"/>
              </a:rPr>
              <a:t> Romagna.</a:t>
            </a:r>
            <a:r>
              <a:rPr lang="it-IT" altLang="it-IT" sz="3600" dirty="0">
                <a:solidFill>
                  <a:srgbClr val="000099"/>
                </a:solidFill>
                <a:effectLst>
                  <a:outerShdw blurRad="38100" dist="38100" dir="2700000" algn="tl">
                    <a:srgbClr val="C0C0C0"/>
                  </a:outerShdw>
                </a:effectLst>
                <a:latin typeface="Lucida Sans" pitchFamily="34" charset="0"/>
              </a:rPr>
              <a:t> Brescia (</a:t>
            </a:r>
            <a:r>
              <a:rPr lang="it-IT" altLang="it-IT" sz="3600" dirty="0" err="1">
                <a:solidFill>
                  <a:srgbClr val="000099"/>
                </a:solidFill>
                <a:effectLst>
                  <a:outerShdw blurRad="38100" dist="38100" dir="2700000" algn="tl">
                    <a:srgbClr val="C0C0C0"/>
                  </a:outerShdw>
                </a:effectLst>
                <a:latin typeface="Lucida Sans" pitchFamily="34" charset="0"/>
              </a:rPr>
              <a:t>Italy</a:t>
            </a:r>
            <a:r>
              <a:rPr lang="it-IT" altLang="it-IT" sz="3600" dirty="0" smtClean="0">
                <a:solidFill>
                  <a:srgbClr val="000099"/>
                </a:solidFill>
                <a:effectLst>
                  <a:outerShdw blurRad="38100" dist="38100" dir="2700000" algn="tl">
                    <a:srgbClr val="C0C0C0"/>
                  </a:outerShdw>
                </a:effectLst>
                <a:latin typeface="Lucida Sans" pitchFamily="34" charset="0"/>
              </a:rPr>
              <a:t>)*</a:t>
            </a:r>
            <a:endParaRPr lang="en-GB" altLang="it-IT" sz="3600" dirty="0">
              <a:solidFill>
                <a:srgbClr val="000099"/>
              </a:solidFill>
              <a:effectLst>
                <a:outerShdw blurRad="38100" dist="38100" dir="2700000" algn="tl">
                  <a:srgbClr val="C0C0C0"/>
                </a:outerShdw>
              </a:effectLst>
              <a:latin typeface="Lucida Sans" pitchFamily="34" charset="0"/>
            </a:endParaRPr>
          </a:p>
        </p:txBody>
      </p:sp>
      <p:pic>
        <p:nvPicPr>
          <p:cNvPr id="8" name="Picture 7" descr="LogoizsBL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774" y="3148036"/>
            <a:ext cx="1508125" cy="176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EAVLD"/>
          <p:cNvPicPr>
            <a:picLocks noChangeAspect="1" noChangeArrowheads="1"/>
          </p:cNvPicPr>
          <p:nvPr/>
        </p:nvPicPr>
        <p:blipFill rotWithShape="1">
          <a:blip r:embed="rId4">
            <a:extLst>
              <a:ext uri="{28A0092B-C50C-407E-A947-70E740481C1C}">
                <a14:useLocalDpi xmlns:a14="http://schemas.microsoft.com/office/drawing/2010/main" val="0"/>
              </a:ext>
            </a:extLst>
          </a:blip>
          <a:srcRect l="1895" t="2771" r="87987" b="31894"/>
          <a:stretch/>
        </p:blipFill>
        <p:spPr bwMode="auto">
          <a:xfrm>
            <a:off x="22898743" y="3148036"/>
            <a:ext cx="1835453" cy="176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0"/>
          <p:cNvSpPr txBox="1">
            <a:spLocks noChangeArrowheads="1"/>
          </p:cNvSpPr>
          <p:nvPr/>
        </p:nvSpPr>
        <p:spPr bwMode="auto">
          <a:xfrm>
            <a:off x="2100370" y="6490229"/>
            <a:ext cx="12511322" cy="762276"/>
          </a:xfrm>
          <a:prstGeom prst="rect">
            <a:avLst/>
          </a:prstGeom>
          <a:solidFill>
            <a:schemeClr val="tx2">
              <a:alpha val="82000"/>
            </a:schemeClr>
          </a:solidFill>
          <a:ln>
            <a:noFill/>
          </a:ln>
          <a:extLst/>
        </p:spPr>
        <p:txBody>
          <a:bodyPr wrap="square" lIns="84345" tIns="42172" rIns="84345" bIns="42172">
            <a:spAutoFit/>
          </a:bodyPr>
          <a:lstStyle>
            <a:defPPr>
              <a:defRPr lang="en-US"/>
            </a:defPPr>
            <a:lvl1pPr algn="l" rtl="0" fontAlgn="base">
              <a:spcBef>
                <a:spcPct val="0"/>
              </a:spcBef>
              <a:spcAft>
                <a:spcPct val="0"/>
              </a:spcAft>
              <a:defRPr sz="10300" kern="1200">
                <a:solidFill>
                  <a:schemeClr val="tx1"/>
                </a:solidFill>
                <a:latin typeface="Times New Roman" pitchFamily="18" charset="0"/>
                <a:ea typeface="+mn-ea"/>
                <a:cs typeface="+mn-cs"/>
              </a:defRPr>
            </a:lvl1pPr>
            <a:lvl2pPr marL="457200" algn="l" rtl="0" fontAlgn="base">
              <a:spcBef>
                <a:spcPct val="0"/>
              </a:spcBef>
              <a:spcAft>
                <a:spcPct val="0"/>
              </a:spcAft>
              <a:defRPr sz="10300" kern="1200">
                <a:solidFill>
                  <a:schemeClr val="tx1"/>
                </a:solidFill>
                <a:latin typeface="Times New Roman" pitchFamily="18" charset="0"/>
                <a:ea typeface="+mn-ea"/>
                <a:cs typeface="+mn-cs"/>
              </a:defRPr>
            </a:lvl2pPr>
            <a:lvl3pPr marL="914400" algn="l" rtl="0" fontAlgn="base">
              <a:spcBef>
                <a:spcPct val="0"/>
              </a:spcBef>
              <a:spcAft>
                <a:spcPct val="0"/>
              </a:spcAft>
              <a:defRPr sz="10300" kern="1200">
                <a:solidFill>
                  <a:schemeClr val="tx1"/>
                </a:solidFill>
                <a:latin typeface="Times New Roman" pitchFamily="18" charset="0"/>
                <a:ea typeface="+mn-ea"/>
                <a:cs typeface="+mn-cs"/>
              </a:defRPr>
            </a:lvl3pPr>
            <a:lvl4pPr marL="1371600" algn="l" rtl="0" fontAlgn="base">
              <a:spcBef>
                <a:spcPct val="0"/>
              </a:spcBef>
              <a:spcAft>
                <a:spcPct val="0"/>
              </a:spcAft>
              <a:defRPr sz="10300" kern="1200">
                <a:solidFill>
                  <a:schemeClr val="tx1"/>
                </a:solidFill>
                <a:latin typeface="Times New Roman" pitchFamily="18" charset="0"/>
                <a:ea typeface="+mn-ea"/>
                <a:cs typeface="+mn-cs"/>
              </a:defRPr>
            </a:lvl4pPr>
            <a:lvl5pPr marL="1828800" algn="l" rtl="0" fontAlgn="base">
              <a:spcBef>
                <a:spcPct val="0"/>
              </a:spcBef>
              <a:spcAft>
                <a:spcPct val="0"/>
              </a:spcAft>
              <a:defRPr sz="10300" kern="1200">
                <a:solidFill>
                  <a:schemeClr val="tx1"/>
                </a:solidFill>
                <a:latin typeface="Times New Roman" pitchFamily="18" charset="0"/>
                <a:ea typeface="+mn-ea"/>
                <a:cs typeface="+mn-cs"/>
              </a:defRPr>
            </a:lvl5pPr>
            <a:lvl6pPr marL="2286000" algn="l" defTabSz="914400" rtl="0" eaLnBrk="1" latinLnBrk="0" hangingPunct="1">
              <a:defRPr sz="10300" kern="1200">
                <a:solidFill>
                  <a:schemeClr val="tx1"/>
                </a:solidFill>
                <a:latin typeface="Times New Roman" pitchFamily="18" charset="0"/>
                <a:ea typeface="+mn-ea"/>
                <a:cs typeface="+mn-cs"/>
              </a:defRPr>
            </a:lvl6pPr>
            <a:lvl7pPr marL="2743200" algn="l" defTabSz="914400" rtl="0" eaLnBrk="1" latinLnBrk="0" hangingPunct="1">
              <a:defRPr sz="10300" kern="1200">
                <a:solidFill>
                  <a:schemeClr val="tx1"/>
                </a:solidFill>
                <a:latin typeface="Times New Roman" pitchFamily="18" charset="0"/>
                <a:ea typeface="+mn-ea"/>
                <a:cs typeface="+mn-cs"/>
              </a:defRPr>
            </a:lvl7pPr>
            <a:lvl8pPr marL="3200400" algn="l" defTabSz="914400" rtl="0" eaLnBrk="1" latinLnBrk="0" hangingPunct="1">
              <a:defRPr sz="10300" kern="1200">
                <a:solidFill>
                  <a:schemeClr val="tx1"/>
                </a:solidFill>
                <a:latin typeface="Times New Roman" pitchFamily="18" charset="0"/>
                <a:ea typeface="+mn-ea"/>
                <a:cs typeface="+mn-cs"/>
              </a:defRPr>
            </a:lvl8pPr>
            <a:lvl9pPr marL="3657600" algn="l" defTabSz="914400" rtl="0" eaLnBrk="1" latinLnBrk="0" hangingPunct="1">
              <a:defRPr sz="10300" kern="1200">
                <a:solidFill>
                  <a:schemeClr val="tx1"/>
                </a:solidFill>
                <a:latin typeface="Times New Roman" pitchFamily="18" charset="0"/>
                <a:ea typeface="+mn-ea"/>
                <a:cs typeface="+mn-cs"/>
              </a:defRPr>
            </a:lvl9pPr>
          </a:lstStyle>
          <a:p>
            <a:pPr algn="ctr" eaLnBrk="1" hangingPunct="1">
              <a:defRPr/>
            </a:pPr>
            <a:r>
              <a:rPr lang="it-IT" altLang="it-IT" sz="4400" b="1" dirty="0">
                <a:solidFill>
                  <a:schemeClr val="bg1"/>
                </a:solidFill>
              </a:rPr>
              <a:t>INTRODUCTION</a:t>
            </a:r>
          </a:p>
        </p:txBody>
      </p:sp>
      <p:sp>
        <p:nvSpPr>
          <p:cNvPr id="14" name="CasellaDiTesto 13"/>
          <p:cNvSpPr txBox="1"/>
          <p:nvPr/>
        </p:nvSpPr>
        <p:spPr>
          <a:xfrm>
            <a:off x="2100369" y="7234582"/>
            <a:ext cx="12511323" cy="4524315"/>
          </a:xfrm>
          <a:prstGeom prst="rect">
            <a:avLst/>
          </a:prstGeom>
          <a:noFill/>
        </p:spPr>
        <p:txBody>
          <a:bodyPr wrap="square">
            <a:spAutoFit/>
          </a:bodyPr>
          <a:lstStyle/>
          <a:p>
            <a:pPr algn="just">
              <a:buFont typeface="Times New Roman" pitchFamily="18" charset="0"/>
              <a:buNone/>
              <a:defRPr/>
            </a:pPr>
            <a:r>
              <a:rPr lang="en-US" sz="3200" b="1" dirty="0">
                <a:solidFill>
                  <a:schemeClr val="accent2">
                    <a:lumMod val="75000"/>
                  </a:schemeClr>
                </a:solidFill>
              </a:rPr>
              <a:t>The Phosphatase Alkaline (ALP) is an enzyme used as indicator of correct pasteurization </a:t>
            </a:r>
            <a:r>
              <a:rPr lang="en-US" sz="3200" b="1" u="sng" dirty="0" smtClean="0">
                <a:solidFill>
                  <a:schemeClr val="accent2">
                    <a:lumMod val="75000"/>
                  </a:schemeClr>
                </a:solidFill>
              </a:rPr>
              <a:t>towards</a:t>
            </a:r>
            <a:r>
              <a:rPr lang="en-US" sz="3200" b="1" dirty="0" smtClean="0">
                <a:solidFill>
                  <a:schemeClr val="accent2">
                    <a:lumMod val="75000"/>
                  </a:schemeClr>
                </a:solidFill>
              </a:rPr>
              <a:t> safety of </a:t>
            </a:r>
            <a:r>
              <a:rPr lang="en-US" sz="3200" b="1" dirty="0">
                <a:solidFill>
                  <a:schemeClr val="accent2">
                    <a:lumMod val="75000"/>
                  </a:schemeClr>
                </a:solidFill>
              </a:rPr>
              <a:t>milk and </a:t>
            </a:r>
            <a:r>
              <a:rPr lang="en-US" sz="3200" b="1" dirty="0" smtClean="0">
                <a:solidFill>
                  <a:schemeClr val="accent2">
                    <a:lumMod val="75000"/>
                  </a:schemeClr>
                </a:solidFill>
              </a:rPr>
              <a:t>milk products.</a:t>
            </a:r>
            <a:r>
              <a:rPr lang="en-GB" sz="3200" b="1" dirty="0" smtClean="0">
                <a:solidFill>
                  <a:schemeClr val="accent2">
                    <a:lumMod val="75000"/>
                  </a:schemeClr>
                </a:solidFill>
              </a:rPr>
              <a:t> </a:t>
            </a:r>
            <a:r>
              <a:rPr lang="en-GB" sz="3200" b="1" dirty="0">
                <a:solidFill>
                  <a:schemeClr val="accent2">
                    <a:lumMod val="75000"/>
                  </a:schemeClr>
                </a:solidFill>
              </a:rPr>
              <a:t>The legal limit of ALP activity in cheese made from pasteurized milk has yet to be </a:t>
            </a:r>
            <a:r>
              <a:rPr lang="en-GB" sz="3200" b="1" dirty="0" smtClean="0">
                <a:solidFill>
                  <a:schemeClr val="accent2">
                    <a:lumMod val="75000"/>
                  </a:schemeClr>
                </a:solidFill>
              </a:rPr>
              <a:t>determined</a:t>
            </a:r>
            <a:r>
              <a:rPr lang="en-GB" sz="3200" b="1" dirty="0">
                <a:solidFill>
                  <a:schemeClr val="accent2">
                    <a:lumMod val="75000"/>
                  </a:schemeClr>
                </a:solidFill>
              </a:rPr>
              <a:t>, but</a:t>
            </a:r>
            <a:r>
              <a:rPr lang="en-US" sz="3200" b="1" dirty="0">
                <a:solidFill>
                  <a:schemeClr val="accent2">
                    <a:lumMod val="75000"/>
                  </a:schemeClr>
                </a:solidFill>
              </a:rPr>
              <a:t> </a:t>
            </a:r>
            <a:r>
              <a:rPr lang="en-US" sz="3200" b="1" dirty="0" smtClean="0">
                <a:solidFill>
                  <a:schemeClr val="accent2">
                    <a:lumMod val="75000"/>
                  </a:schemeClr>
                </a:solidFill>
              </a:rPr>
              <a:t>a tentative </a:t>
            </a:r>
            <a:r>
              <a:rPr lang="en-US" sz="3200" b="1" dirty="0">
                <a:solidFill>
                  <a:schemeClr val="accent2">
                    <a:lumMod val="75000"/>
                  </a:schemeClr>
                </a:solidFill>
              </a:rPr>
              <a:t>limit of 10 </a:t>
            </a:r>
            <a:r>
              <a:rPr lang="en-US" sz="3200" b="1" dirty="0" err="1">
                <a:solidFill>
                  <a:schemeClr val="accent2">
                    <a:lumMod val="75000"/>
                  </a:schemeClr>
                </a:solidFill>
              </a:rPr>
              <a:t>mU</a:t>
            </a:r>
            <a:r>
              <a:rPr lang="en-US" sz="3200" b="1" dirty="0">
                <a:solidFill>
                  <a:schemeClr val="accent2">
                    <a:lumMod val="75000"/>
                  </a:schemeClr>
                </a:solidFill>
              </a:rPr>
              <a:t>/g was proposed </a:t>
            </a:r>
            <a:r>
              <a:rPr lang="en-US" sz="3200" b="1" dirty="0" smtClean="0">
                <a:solidFill>
                  <a:schemeClr val="accent2">
                    <a:lumMod val="75000"/>
                  </a:schemeClr>
                </a:solidFill>
              </a:rPr>
              <a:t>by </a:t>
            </a:r>
            <a:r>
              <a:rPr lang="en-US" sz="3200" b="1" dirty="0">
                <a:solidFill>
                  <a:schemeClr val="accent2">
                    <a:lumMod val="75000"/>
                  </a:schemeClr>
                </a:solidFill>
              </a:rPr>
              <a:t>the </a:t>
            </a:r>
            <a:r>
              <a:rPr lang="en-GB" sz="3200" b="1" dirty="0" smtClean="0">
                <a:solidFill>
                  <a:schemeClr val="accent2">
                    <a:lumMod val="75000"/>
                  </a:schemeClr>
                </a:solidFill>
              </a:rPr>
              <a:t>European </a:t>
            </a:r>
            <a:r>
              <a:rPr lang="en-GB" sz="3200" b="1" dirty="0">
                <a:solidFill>
                  <a:schemeClr val="accent2">
                    <a:lumMod val="75000"/>
                  </a:schemeClr>
                </a:solidFill>
              </a:rPr>
              <a:t>Union Reference </a:t>
            </a:r>
            <a:r>
              <a:rPr lang="en-GB" sz="3200" b="1" dirty="0" smtClean="0">
                <a:solidFill>
                  <a:schemeClr val="accent2">
                    <a:lumMod val="75000"/>
                  </a:schemeClr>
                </a:solidFill>
              </a:rPr>
              <a:t>Laboratory</a:t>
            </a:r>
            <a:r>
              <a:rPr lang="en-US" sz="3200" b="1" dirty="0" smtClean="0">
                <a:solidFill>
                  <a:schemeClr val="accent2">
                    <a:lumMod val="75000"/>
                  </a:schemeClr>
                </a:solidFill>
              </a:rPr>
              <a:t> (ANSES) to ensure </a:t>
            </a:r>
            <a:r>
              <a:rPr lang="en-US" sz="3200" b="1" dirty="0">
                <a:solidFill>
                  <a:schemeClr val="accent2">
                    <a:lumMod val="75000"/>
                  </a:schemeClr>
                </a:solidFill>
              </a:rPr>
              <a:t>the safety of </a:t>
            </a:r>
            <a:r>
              <a:rPr lang="en-US" sz="3200" b="1" dirty="0" smtClean="0">
                <a:solidFill>
                  <a:schemeClr val="accent2">
                    <a:lumMod val="75000"/>
                  </a:schemeClr>
                </a:solidFill>
              </a:rPr>
              <a:t>the products.</a:t>
            </a:r>
            <a:endParaRPr lang="en-US" sz="3200" b="1" dirty="0">
              <a:solidFill>
                <a:srgbClr val="92D050"/>
              </a:solidFill>
            </a:endParaRPr>
          </a:p>
          <a:p>
            <a:pPr algn="just">
              <a:defRPr/>
            </a:pPr>
            <a:r>
              <a:rPr lang="en-US" sz="3200" b="1" dirty="0" smtClean="0">
                <a:solidFill>
                  <a:schemeClr val="accent2">
                    <a:lumMod val="75000"/>
                  </a:schemeClr>
                </a:solidFill>
              </a:rPr>
              <a:t>The aims </a:t>
            </a:r>
            <a:r>
              <a:rPr lang="en-US" sz="3200" b="1" dirty="0">
                <a:solidFill>
                  <a:schemeClr val="accent2">
                    <a:lumMod val="75000"/>
                  </a:schemeClr>
                </a:solidFill>
              </a:rPr>
              <a:t>of this study </a:t>
            </a:r>
            <a:r>
              <a:rPr lang="en-US" sz="3200" b="1" u="sng" dirty="0" smtClean="0">
                <a:solidFill>
                  <a:schemeClr val="accent2">
                    <a:lumMod val="75000"/>
                  </a:schemeClr>
                </a:solidFill>
              </a:rPr>
              <a:t>were:</a:t>
            </a:r>
            <a:r>
              <a:rPr lang="en-US" sz="3200" b="1" dirty="0" smtClean="0">
                <a:solidFill>
                  <a:schemeClr val="accent2">
                    <a:lumMod val="75000"/>
                  </a:schemeClr>
                </a:solidFill>
              </a:rPr>
              <a:t> 1) to </a:t>
            </a:r>
            <a:r>
              <a:rPr lang="en-US" sz="3200" b="1" u="sng" dirty="0" smtClean="0">
                <a:solidFill>
                  <a:schemeClr val="accent2">
                    <a:lumMod val="75000"/>
                  </a:schemeClr>
                </a:solidFill>
              </a:rPr>
              <a:t>establish</a:t>
            </a:r>
            <a:r>
              <a:rPr lang="en-US" sz="3200" b="1" dirty="0" smtClean="0">
                <a:solidFill>
                  <a:schemeClr val="accent2">
                    <a:lumMod val="75000"/>
                  </a:schemeClr>
                </a:solidFill>
              </a:rPr>
              <a:t> </a:t>
            </a:r>
            <a:r>
              <a:rPr lang="en-US" sz="3200" b="1" dirty="0">
                <a:solidFill>
                  <a:schemeClr val="accent2">
                    <a:lumMod val="75000"/>
                  </a:schemeClr>
                </a:solidFill>
              </a:rPr>
              <a:t>a </a:t>
            </a:r>
            <a:r>
              <a:rPr lang="en-US" sz="3200" b="1" dirty="0" smtClean="0">
                <a:solidFill>
                  <a:schemeClr val="accent2">
                    <a:lumMod val="75000"/>
                  </a:schemeClr>
                </a:solidFill>
              </a:rPr>
              <a:t>cheese classification based </a:t>
            </a:r>
            <a:r>
              <a:rPr lang="en-US" sz="3200" b="1" dirty="0">
                <a:solidFill>
                  <a:schemeClr val="accent2">
                    <a:lumMod val="75000"/>
                  </a:schemeClr>
                </a:solidFill>
              </a:rPr>
              <a:t>on the </a:t>
            </a:r>
            <a:r>
              <a:rPr lang="en-US" sz="3200" b="1" dirty="0" smtClean="0">
                <a:solidFill>
                  <a:schemeClr val="accent2">
                    <a:lumMod val="75000"/>
                  </a:schemeClr>
                </a:solidFill>
              </a:rPr>
              <a:t>main composition </a:t>
            </a:r>
            <a:r>
              <a:rPr lang="en-US" sz="3200" b="1" dirty="0">
                <a:solidFill>
                  <a:schemeClr val="accent2">
                    <a:lumMod val="75000"/>
                  </a:schemeClr>
                </a:solidFill>
              </a:rPr>
              <a:t>and </a:t>
            </a:r>
            <a:r>
              <a:rPr lang="en-US" sz="3200" b="1" dirty="0" smtClean="0">
                <a:solidFill>
                  <a:schemeClr val="accent2">
                    <a:lumMod val="75000"/>
                  </a:schemeClr>
                </a:solidFill>
              </a:rPr>
              <a:t>production characteristics </a:t>
            </a:r>
            <a:r>
              <a:rPr lang="en-US" sz="3200" b="1" u="sng" dirty="0" smtClean="0">
                <a:solidFill>
                  <a:schemeClr val="accent2">
                    <a:lumMod val="75000"/>
                  </a:schemeClr>
                </a:solidFill>
              </a:rPr>
              <a:t>affecting</a:t>
            </a:r>
            <a:r>
              <a:rPr lang="en-US" sz="3200" b="1" dirty="0" smtClean="0">
                <a:solidFill>
                  <a:schemeClr val="accent2">
                    <a:lumMod val="75000"/>
                  </a:schemeClr>
                </a:solidFill>
              </a:rPr>
              <a:t> ALP values, 2) to start a preliminary overview </a:t>
            </a:r>
            <a:r>
              <a:rPr lang="en-US" sz="3200" b="1" u="sng" dirty="0">
                <a:solidFill>
                  <a:schemeClr val="accent2">
                    <a:lumMod val="75000"/>
                  </a:schemeClr>
                </a:solidFill>
              </a:rPr>
              <a:t>of </a:t>
            </a:r>
            <a:r>
              <a:rPr lang="en-US" sz="3200" b="1" u="sng" dirty="0" smtClean="0">
                <a:solidFill>
                  <a:schemeClr val="accent2">
                    <a:lumMod val="75000"/>
                  </a:schemeClr>
                </a:solidFill>
              </a:rPr>
              <a:t> ALP levels </a:t>
            </a:r>
            <a:r>
              <a:rPr lang="en-US" sz="3200" b="1" dirty="0">
                <a:solidFill>
                  <a:schemeClr val="accent2">
                    <a:lumMod val="75000"/>
                  </a:schemeClr>
                </a:solidFill>
              </a:rPr>
              <a:t>in Italian </a:t>
            </a:r>
            <a:r>
              <a:rPr lang="en-US" sz="3200" b="1" dirty="0" smtClean="0">
                <a:solidFill>
                  <a:schemeClr val="accent2">
                    <a:lumMod val="75000"/>
                  </a:schemeClr>
                </a:solidFill>
              </a:rPr>
              <a:t>cheese.</a:t>
            </a:r>
            <a:endParaRPr lang="it-IT" sz="3200" b="1" dirty="0">
              <a:solidFill>
                <a:schemeClr val="accent2">
                  <a:lumMod val="75000"/>
                </a:schemeClr>
              </a:solidFill>
            </a:endParaRPr>
          </a:p>
        </p:txBody>
      </p:sp>
      <p:sp>
        <p:nvSpPr>
          <p:cNvPr id="15" name="Text Box 10"/>
          <p:cNvSpPr txBox="1">
            <a:spLocks noChangeArrowheads="1"/>
          </p:cNvSpPr>
          <p:nvPr/>
        </p:nvSpPr>
        <p:spPr bwMode="auto">
          <a:xfrm>
            <a:off x="2100369" y="12292545"/>
            <a:ext cx="12511323" cy="762276"/>
          </a:xfrm>
          <a:prstGeom prst="rect">
            <a:avLst/>
          </a:prstGeom>
          <a:solidFill>
            <a:schemeClr val="tx2">
              <a:alpha val="82000"/>
            </a:schemeClr>
          </a:solidFill>
          <a:ln>
            <a:noFill/>
          </a:ln>
          <a:extLst/>
        </p:spPr>
        <p:txBody>
          <a:bodyPr wrap="square" lIns="84345" tIns="42172" rIns="84345" bIns="42172">
            <a:spAutoFit/>
          </a:bodyPr>
          <a:lstStyle>
            <a:defPPr>
              <a:defRPr lang="en-US"/>
            </a:defPPr>
            <a:lvl1pPr algn="l" rtl="0" fontAlgn="base">
              <a:spcBef>
                <a:spcPct val="0"/>
              </a:spcBef>
              <a:spcAft>
                <a:spcPct val="0"/>
              </a:spcAft>
              <a:defRPr sz="10300" kern="1200">
                <a:solidFill>
                  <a:schemeClr val="tx1"/>
                </a:solidFill>
                <a:latin typeface="Times New Roman" pitchFamily="18" charset="0"/>
                <a:ea typeface="+mn-ea"/>
                <a:cs typeface="+mn-cs"/>
              </a:defRPr>
            </a:lvl1pPr>
            <a:lvl2pPr marL="457200" algn="l" rtl="0" fontAlgn="base">
              <a:spcBef>
                <a:spcPct val="0"/>
              </a:spcBef>
              <a:spcAft>
                <a:spcPct val="0"/>
              </a:spcAft>
              <a:defRPr sz="10300" kern="1200">
                <a:solidFill>
                  <a:schemeClr val="tx1"/>
                </a:solidFill>
                <a:latin typeface="Times New Roman" pitchFamily="18" charset="0"/>
                <a:ea typeface="+mn-ea"/>
                <a:cs typeface="+mn-cs"/>
              </a:defRPr>
            </a:lvl2pPr>
            <a:lvl3pPr marL="914400" algn="l" rtl="0" fontAlgn="base">
              <a:spcBef>
                <a:spcPct val="0"/>
              </a:spcBef>
              <a:spcAft>
                <a:spcPct val="0"/>
              </a:spcAft>
              <a:defRPr sz="10300" kern="1200">
                <a:solidFill>
                  <a:schemeClr val="tx1"/>
                </a:solidFill>
                <a:latin typeface="Times New Roman" pitchFamily="18" charset="0"/>
                <a:ea typeface="+mn-ea"/>
                <a:cs typeface="+mn-cs"/>
              </a:defRPr>
            </a:lvl3pPr>
            <a:lvl4pPr marL="1371600" algn="l" rtl="0" fontAlgn="base">
              <a:spcBef>
                <a:spcPct val="0"/>
              </a:spcBef>
              <a:spcAft>
                <a:spcPct val="0"/>
              </a:spcAft>
              <a:defRPr sz="10300" kern="1200">
                <a:solidFill>
                  <a:schemeClr val="tx1"/>
                </a:solidFill>
                <a:latin typeface="Times New Roman" pitchFamily="18" charset="0"/>
                <a:ea typeface="+mn-ea"/>
                <a:cs typeface="+mn-cs"/>
              </a:defRPr>
            </a:lvl4pPr>
            <a:lvl5pPr marL="1828800" algn="l" rtl="0" fontAlgn="base">
              <a:spcBef>
                <a:spcPct val="0"/>
              </a:spcBef>
              <a:spcAft>
                <a:spcPct val="0"/>
              </a:spcAft>
              <a:defRPr sz="10300" kern="1200">
                <a:solidFill>
                  <a:schemeClr val="tx1"/>
                </a:solidFill>
                <a:latin typeface="Times New Roman" pitchFamily="18" charset="0"/>
                <a:ea typeface="+mn-ea"/>
                <a:cs typeface="+mn-cs"/>
              </a:defRPr>
            </a:lvl5pPr>
            <a:lvl6pPr marL="2286000" algn="l" defTabSz="914400" rtl="0" eaLnBrk="1" latinLnBrk="0" hangingPunct="1">
              <a:defRPr sz="10300" kern="1200">
                <a:solidFill>
                  <a:schemeClr val="tx1"/>
                </a:solidFill>
                <a:latin typeface="Times New Roman" pitchFamily="18" charset="0"/>
                <a:ea typeface="+mn-ea"/>
                <a:cs typeface="+mn-cs"/>
              </a:defRPr>
            </a:lvl6pPr>
            <a:lvl7pPr marL="2743200" algn="l" defTabSz="914400" rtl="0" eaLnBrk="1" latinLnBrk="0" hangingPunct="1">
              <a:defRPr sz="10300" kern="1200">
                <a:solidFill>
                  <a:schemeClr val="tx1"/>
                </a:solidFill>
                <a:latin typeface="Times New Roman" pitchFamily="18" charset="0"/>
                <a:ea typeface="+mn-ea"/>
                <a:cs typeface="+mn-cs"/>
              </a:defRPr>
            </a:lvl7pPr>
            <a:lvl8pPr marL="3200400" algn="l" defTabSz="914400" rtl="0" eaLnBrk="1" latinLnBrk="0" hangingPunct="1">
              <a:defRPr sz="10300" kern="1200">
                <a:solidFill>
                  <a:schemeClr val="tx1"/>
                </a:solidFill>
                <a:latin typeface="Times New Roman" pitchFamily="18" charset="0"/>
                <a:ea typeface="+mn-ea"/>
                <a:cs typeface="+mn-cs"/>
              </a:defRPr>
            </a:lvl8pPr>
            <a:lvl9pPr marL="3657600" algn="l" defTabSz="914400" rtl="0" eaLnBrk="1" latinLnBrk="0" hangingPunct="1">
              <a:defRPr sz="10300" kern="1200">
                <a:solidFill>
                  <a:schemeClr val="tx1"/>
                </a:solidFill>
                <a:latin typeface="Times New Roman" pitchFamily="18" charset="0"/>
                <a:ea typeface="+mn-ea"/>
                <a:cs typeface="+mn-cs"/>
              </a:defRPr>
            </a:lvl9pPr>
          </a:lstStyle>
          <a:p>
            <a:pPr algn="ctr">
              <a:defRPr/>
            </a:pPr>
            <a:r>
              <a:rPr lang="it-IT" altLang="it-IT" sz="4400" b="1" dirty="0">
                <a:solidFill>
                  <a:schemeClr val="bg1"/>
                </a:solidFill>
              </a:rPr>
              <a:t>MATERIALS &amp; METHODS</a:t>
            </a:r>
          </a:p>
        </p:txBody>
      </p:sp>
      <p:sp>
        <p:nvSpPr>
          <p:cNvPr id="16" name="CasellaDiTesto 15"/>
          <p:cNvSpPr txBox="1"/>
          <p:nvPr/>
        </p:nvSpPr>
        <p:spPr>
          <a:xfrm>
            <a:off x="2100370" y="13054821"/>
            <a:ext cx="12511322" cy="4031873"/>
          </a:xfrm>
          <a:prstGeom prst="rect">
            <a:avLst/>
          </a:prstGeom>
          <a:noFill/>
        </p:spPr>
        <p:txBody>
          <a:bodyPr wrap="square">
            <a:spAutoFit/>
          </a:bodyPr>
          <a:lstStyle/>
          <a:p>
            <a:pPr algn="just">
              <a:buFont typeface="Times New Roman" pitchFamily="18" charset="0"/>
              <a:buNone/>
              <a:defRPr/>
            </a:pPr>
            <a:r>
              <a:rPr lang="en-US" sz="3200" b="1" dirty="0" smtClean="0">
                <a:solidFill>
                  <a:schemeClr val="accent2">
                    <a:lumMod val="75000"/>
                  </a:schemeClr>
                </a:solidFill>
              </a:rPr>
              <a:t>The main </a:t>
            </a:r>
            <a:r>
              <a:rPr lang="en-US" sz="3200" b="1" dirty="0">
                <a:solidFill>
                  <a:schemeClr val="accent2">
                    <a:lumMod val="75000"/>
                  </a:schemeClr>
                </a:solidFill>
              </a:rPr>
              <a:t>groups of </a:t>
            </a:r>
            <a:r>
              <a:rPr lang="en-US" sz="3200" b="1" dirty="0" smtClean="0">
                <a:solidFill>
                  <a:schemeClr val="accent2">
                    <a:lumMod val="75000"/>
                  </a:schemeClr>
                </a:solidFill>
              </a:rPr>
              <a:t>cheese classification are based on</a:t>
            </a:r>
            <a:r>
              <a:rPr lang="en-US" sz="3200" b="1" dirty="0">
                <a:solidFill>
                  <a:schemeClr val="accent2">
                    <a:lumMod val="75000"/>
                  </a:schemeClr>
                </a:solidFill>
              </a:rPr>
              <a:t>: </a:t>
            </a:r>
            <a:r>
              <a:rPr lang="en-US" sz="3200" b="1" u="sng" dirty="0" smtClean="0">
                <a:solidFill>
                  <a:schemeClr val="accent2">
                    <a:lumMod val="75000"/>
                  </a:schemeClr>
                </a:solidFill>
              </a:rPr>
              <a:t>origin of milk (animal species), </a:t>
            </a:r>
            <a:r>
              <a:rPr lang="en-US" sz="3200" b="1" dirty="0">
                <a:solidFill>
                  <a:schemeClr val="accent2">
                    <a:lumMod val="75000"/>
                  </a:schemeClr>
                </a:solidFill>
              </a:rPr>
              <a:t>consistence of pasta, heat treatment of curd, presence of rind, presence of added ingredients, artisanal or industrial </a:t>
            </a:r>
            <a:r>
              <a:rPr lang="en-US" sz="3200" b="1" dirty="0" smtClean="0">
                <a:solidFill>
                  <a:schemeClr val="accent2">
                    <a:lumMod val="75000"/>
                  </a:schemeClr>
                </a:solidFill>
              </a:rPr>
              <a:t>production, ripening time.</a:t>
            </a:r>
            <a:endParaRPr lang="en-US" sz="3200" b="1" dirty="0">
              <a:solidFill>
                <a:schemeClr val="accent2">
                  <a:lumMod val="75000"/>
                </a:schemeClr>
              </a:solidFill>
            </a:endParaRPr>
          </a:p>
          <a:p>
            <a:pPr algn="just">
              <a:buFont typeface="Times New Roman" pitchFamily="18" charset="0"/>
              <a:buNone/>
              <a:defRPr/>
            </a:pPr>
            <a:r>
              <a:rPr lang="en-US" sz="3200" b="1" dirty="0">
                <a:solidFill>
                  <a:schemeClr val="accent2">
                    <a:lumMod val="75000"/>
                  </a:schemeClr>
                </a:solidFill>
              </a:rPr>
              <a:t>About</a:t>
            </a:r>
            <a:r>
              <a:rPr lang="it-IT" sz="3200" b="1" dirty="0">
                <a:solidFill>
                  <a:schemeClr val="accent2">
                    <a:lumMod val="75000"/>
                  </a:schemeClr>
                </a:solidFill>
              </a:rPr>
              <a:t> 450 </a:t>
            </a:r>
            <a:r>
              <a:rPr lang="en-US" sz="3200" b="1" dirty="0">
                <a:solidFill>
                  <a:schemeClr val="accent2">
                    <a:lumMod val="75000"/>
                  </a:schemeClr>
                </a:solidFill>
              </a:rPr>
              <a:t>samples </a:t>
            </a:r>
            <a:r>
              <a:rPr lang="it-IT" sz="3200" b="1" u="sng" dirty="0" smtClean="0">
                <a:solidFill>
                  <a:schemeClr val="accent2">
                    <a:lumMod val="75000"/>
                  </a:schemeClr>
                </a:solidFill>
              </a:rPr>
              <a:t>from </a:t>
            </a:r>
            <a:r>
              <a:rPr lang="it-IT" sz="3200" b="1" dirty="0" smtClean="0">
                <a:solidFill>
                  <a:schemeClr val="accent2">
                    <a:lumMod val="75000"/>
                  </a:schemeClr>
                </a:solidFill>
              </a:rPr>
              <a:t>59 </a:t>
            </a:r>
            <a:r>
              <a:rPr lang="en-US" sz="3200" b="1" dirty="0">
                <a:solidFill>
                  <a:schemeClr val="accent2">
                    <a:lumMod val="75000"/>
                  </a:schemeClr>
                </a:solidFill>
              </a:rPr>
              <a:t>types</a:t>
            </a:r>
            <a:r>
              <a:rPr lang="it-IT" sz="3200" b="1" dirty="0">
                <a:solidFill>
                  <a:schemeClr val="accent2">
                    <a:lumMod val="75000"/>
                  </a:schemeClr>
                </a:solidFill>
              </a:rPr>
              <a:t> of </a:t>
            </a:r>
            <a:r>
              <a:rPr lang="en-US" sz="3200" b="1" dirty="0">
                <a:solidFill>
                  <a:schemeClr val="accent2">
                    <a:lumMod val="75000"/>
                  </a:schemeClr>
                </a:solidFill>
              </a:rPr>
              <a:t>cheese</a:t>
            </a:r>
            <a:r>
              <a:rPr lang="it-IT" sz="3200" b="1" dirty="0">
                <a:solidFill>
                  <a:schemeClr val="accent2">
                    <a:lumMod val="75000"/>
                  </a:schemeClr>
                </a:solidFill>
              </a:rPr>
              <a:t> </a:t>
            </a:r>
            <a:r>
              <a:rPr lang="en-US" sz="3200" b="1" dirty="0">
                <a:solidFill>
                  <a:schemeClr val="accent2">
                    <a:lumMod val="75000"/>
                  </a:schemeClr>
                </a:solidFill>
              </a:rPr>
              <a:t>were</a:t>
            </a:r>
            <a:r>
              <a:rPr lang="it-IT" sz="3200" b="1" dirty="0">
                <a:solidFill>
                  <a:schemeClr val="accent2">
                    <a:lumMod val="75000"/>
                  </a:schemeClr>
                </a:solidFill>
              </a:rPr>
              <a:t> </a:t>
            </a:r>
            <a:r>
              <a:rPr lang="en-US" sz="3200" b="1" dirty="0">
                <a:solidFill>
                  <a:schemeClr val="accent2">
                    <a:lumMod val="75000"/>
                  </a:schemeClr>
                </a:solidFill>
              </a:rPr>
              <a:t>selected from the main </a:t>
            </a:r>
            <a:r>
              <a:rPr lang="en-US" sz="3200" b="1" dirty="0" smtClean="0">
                <a:solidFill>
                  <a:schemeClr val="accent2">
                    <a:lumMod val="75000"/>
                  </a:schemeClr>
                </a:solidFill>
              </a:rPr>
              <a:t>classification </a:t>
            </a:r>
            <a:r>
              <a:rPr lang="en-US" sz="3200" b="1" dirty="0">
                <a:solidFill>
                  <a:schemeClr val="accent2">
                    <a:lumMod val="75000"/>
                  </a:schemeClr>
                </a:solidFill>
              </a:rPr>
              <a:t>groups and analyzed with the </a:t>
            </a:r>
            <a:r>
              <a:rPr lang="en-US" sz="3200" b="1" dirty="0" err="1">
                <a:solidFill>
                  <a:schemeClr val="accent2">
                    <a:lumMod val="75000"/>
                  </a:schemeClr>
                </a:solidFill>
              </a:rPr>
              <a:t>fluorometric</a:t>
            </a:r>
            <a:r>
              <a:rPr lang="en-US" sz="3200" b="1" dirty="0">
                <a:solidFill>
                  <a:schemeClr val="accent2">
                    <a:lumMod val="75000"/>
                  </a:schemeClr>
                </a:solidFill>
              </a:rPr>
              <a:t> method (</a:t>
            </a:r>
            <a:r>
              <a:rPr lang="it-IT" sz="3200" b="1" dirty="0">
                <a:solidFill>
                  <a:schemeClr val="accent2">
                    <a:lumMod val="75000"/>
                  </a:schemeClr>
                </a:solidFill>
              </a:rPr>
              <a:t>ISO/CD 11816-2:2010, </a:t>
            </a:r>
            <a:r>
              <a:rPr lang="it-IT" sz="3200" b="1" dirty="0" err="1">
                <a:solidFill>
                  <a:schemeClr val="accent2">
                    <a:lumMod val="75000"/>
                  </a:schemeClr>
                </a:solidFill>
              </a:rPr>
              <a:t>Fluorophos</a:t>
            </a:r>
            <a:r>
              <a:rPr lang="it-IT" sz="3200" b="1" dirty="0">
                <a:solidFill>
                  <a:schemeClr val="accent2">
                    <a:lumMod val="75000"/>
                  </a:schemeClr>
                </a:solidFill>
              </a:rPr>
              <a:t>® </a:t>
            </a:r>
            <a:r>
              <a:rPr lang="en-US" sz="3200" b="1" dirty="0">
                <a:solidFill>
                  <a:schemeClr val="accent2">
                    <a:lumMod val="75000"/>
                  </a:schemeClr>
                </a:solidFill>
              </a:rPr>
              <a:t>instrument). Cheese made </a:t>
            </a:r>
            <a:r>
              <a:rPr lang="en-US" sz="3200" b="1" u="sng" dirty="0" smtClean="0">
                <a:solidFill>
                  <a:schemeClr val="accent2">
                    <a:lumMod val="75000"/>
                  </a:schemeClr>
                </a:solidFill>
              </a:rPr>
              <a:t>from</a:t>
            </a:r>
            <a:r>
              <a:rPr lang="en-US" sz="3200" b="1" dirty="0" smtClean="0">
                <a:solidFill>
                  <a:schemeClr val="accent2">
                    <a:lumMod val="75000"/>
                  </a:schemeClr>
                </a:solidFill>
              </a:rPr>
              <a:t> </a:t>
            </a:r>
            <a:r>
              <a:rPr lang="en-US" sz="3200" b="1" dirty="0">
                <a:solidFill>
                  <a:schemeClr val="accent2">
                    <a:lumMod val="75000"/>
                  </a:schemeClr>
                </a:solidFill>
              </a:rPr>
              <a:t>raw milk, </a:t>
            </a:r>
            <a:r>
              <a:rPr lang="en-US" sz="3200" b="1" i="1" dirty="0">
                <a:solidFill>
                  <a:schemeClr val="accent2">
                    <a:lumMod val="75000"/>
                  </a:schemeClr>
                </a:solidFill>
              </a:rPr>
              <a:t>pasta </a:t>
            </a:r>
            <a:r>
              <a:rPr lang="en-US" sz="3200" b="1" i="1" dirty="0" err="1">
                <a:solidFill>
                  <a:schemeClr val="accent2">
                    <a:lumMod val="75000"/>
                  </a:schemeClr>
                </a:solidFill>
              </a:rPr>
              <a:t>filata</a:t>
            </a:r>
            <a:r>
              <a:rPr lang="en-US" sz="3200" b="1" dirty="0">
                <a:solidFill>
                  <a:schemeClr val="accent2">
                    <a:lumMod val="75000"/>
                  </a:schemeClr>
                </a:solidFill>
              </a:rPr>
              <a:t> cheese and blue cheese were </a:t>
            </a:r>
            <a:r>
              <a:rPr lang="en-US" sz="3200" b="1" dirty="0" smtClean="0">
                <a:solidFill>
                  <a:schemeClr val="accent2">
                    <a:lumMod val="75000"/>
                  </a:schemeClr>
                </a:solidFill>
              </a:rPr>
              <a:t>excluded  </a:t>
            </a:r>
            <a:r>
              <a:rPr lang="en-US" sz="3200" b="1" dirty="0">
                <a:solidFill>
                  <a:schemeClr val="accent2">
                    <a:lumMod val="75000"/>
                  </a:schemeClr>
                </a:solidFill>
              </a:rPr>
              <a:t>from the </a:t>
            </a:r>
            <a:r>
              <a:rPr lang="en-US" sz="3200" b="1" dirty="0" smtClean="0">
                <a:solidFill>
                  <a:schemeClr val="accent2">
                    <a:lumMod val="75000"/>
                  </a:schemeClr>
                </a:solidFill>
              </a:rPr>
              <a:t>study.</a:t>
            </a:r>
            <a:endParaRPr lang="en-US" sz="3200" b="1" dirty="0">
              <a:solidFill>
                <a:schemeClr val="accent2">
                  <a:lumMod val="75000"/>
                </a:schemeClr>
              </a:solidFill>
            </a:endParaRPr>
          </a:p>
        </p:txBody>
      </p:sp>
      <p:sp>
        <p:nvSpPr>
          <p:cNvPr id="18" name="CasellaDiTesto 17"/>
          <p:cNvSpPr txBox="1"/>
          <p:nvPr/>
        </p:nvSpPr>
        <p:spPr>
          <a:xfrm>
            <a:off x="2100370" y="18112814"/>
            <a:ext cx="12511322" cy="5016758"/>
          </a:xfrm>
          <a:prstGeom prst="rect">
            <a:avLst/>
          </a:prstGeom>
          <a:noFill/>
        </p:spPr>
        <p:txBody>
          <a:bodyPr wrap="square">
            <a:spAutoFit/>
          </a:bodyPr>
          <a:lstStyle/>
          <a:p>
            <a:pPr algn="just">
              <a:defRPr/>
            </a:pPr>
            <a:r>
              <a:rPr lang="en-GB" sz="3200" b="1" dirty="0" smtClean="0">
                <a:solidFill>
                  <a:schemeClr val="accent2">
                    <a:lumMod val="75000"/>
                  </a:schemeClr>
                </a:solidFill>
              </a:rPr>
              <a:t>Our preliminary observations demonstrated that the majority of analysed Italian </a:t>
            </a:r>
            <a:r>
              <a:rPr lang="en-GB" sz="3200" b="1" u="sng" dirty="0" smtClean="0">
                <a:solidFill>
                  <a:schemeClr val="accent2">
                    <a:lumMod val="75000"/>
                  </a:schemeClr>
                </a:solidFill>
              </a:rPr>
              <a:t>cheese products </a:t>
            </a:r>
            <a:r>
              <a:rPr lang="en-GB" sz="3200" b="1" dirty="0" smtClean="0">
                <a:solidFill>
                  <a:schemeClr val="accent2">
                    <a:lumMod val="75000"/>
                  </a:schemeClr>
                </a:solidFill>
              </a:rPr>
              <a:t>made </a:t>
            </a:r>
            <a:r>
              <a:rPr lang="en-GB" sz="3200" b="1" u="sng" dirty="0" smtClean="0">
                <a:solidFill>
                  <a:schemeClr val="accent2">
                    <a:lumMod val="75000"/>
                  </a:schemeClr>
                </a:solidFill>
              </a:rPr>
              <a:t>from</a:t>
            </a:r>
            <a:r>
              <a:rPr lang="en-GB" sz="3200" b="1" dirty="0" smtClean="0">
                <a:solidFill>
                  <a:schemeClr val="accent2">
                    <a:lumMod val="75000"/>
                  </a:schemeClr>
                </a:solidFill>
              </a:rPr>
              <a:t> pasteurized milk </a:t>
            </a:r>
            <a:r>
              <a:rPr lang="en-GB" sz="3200" b="1" u="sng" dirty="0" smtClean="0">
                <a:solidFill>
                  <a:schemeClr val="accent2">
                    <a:lumMod val="75000"/>
                  </a:schemeClr>
                </a:solidFill>
              </a:rPr>
              <a:t>conform with</a:t>
            </a:r>
            <a:r>
              <a:rPr lang="en-GB" sz="3200" b="1" dirty="0" smtClean="0">
                <a:solidFill>
                  <a:schemeClr val="accent2">
                    <a:lumMod val="75000"/>
                  </a:schemeClr>
                </a:solidFill>
              </a:rPr>
              <a:t> the tentative limit of 10 </a:t>
            </a:r>
            <a:r>
              <a:rPr lang="en-GB" sz="3200" b="1" dirty="0" err="1" smtClean="0">
                <a:solidFill>
                  <a:schemeClr val="accent2">
                    <a:lumMod val="75000"/>
                  </a:schemeClr>
                </a:solidFill>
              </a:rPr>
              <a:t>mU</a:t>
            </a:r>
            <a:r>
              <a:rPr lang="en-GB" sz="3200" b="1" dirty="0" smtClean="0">
                <a:solidFill>
                  <a:schemeClr val="accent2">
                    <a:lumMod val="75000"/>
                  </a:schemeClr>
                </a:solidFill>
              </a:rPr>
              <a:t>/g. Table 1 </a:t>
            </a:r>
            <a:r>
              <a:rPr lang="en-GB" sz="3200" b="1" u="sng" dirty="0" smtClean="0">
                <a:solidFill>
                  <a:schemeClr val="accent2">
                    <a:lumMod val="75000"/>
                  </a:schemeClr>
                </a:solidFill>
              </a:rPr>
              <a:t>shows </a:t>
            </a:r>
            <a:r>
              <a:rPr lang="en-GB" sz="3200" b="1" dirty="0" smtClean="0">
                <a:solidFill>
                  <a:schemeClr val="accent2">
                    <a:lumMod val="75000"/>
                  </a:schemeClr>
                </a:solidFill>
              </a:rPr>
              <a:t>the number of analysed samples divided </a:t>
            </a:r>
            <a:r>
              <a:rPr lang="en-GB" sz="3200" b="1" u="sng" dirty="0" smtClean="0">
                <a:solidFill>
                  <a:schemeClr val="accent2">
                    <a:lumMod val="75000"/>
                  </a:schemeClr>
                </a:solidFill>
              </a:rPr>
              <a:t>by category </a:t>
            </a:r>
            <a:r>
              <a:rPr lang="en-GB" sz="3200" b="1" dirty="0" smtClean="0">
                <a:solidFill>
                  <a:schemeClr val="accent2">
                    <a:lumMod val="75000"/>
                  </a:schemeClr>
                </a:solidFill>
              </a:rPr>
              <a:t>and the geometric </a:t>
            </a:r>
            <a:r>
              <a:rPr lang="en-GB" sz="3200" b="1" dirty="0">
                <a:solidFill>
                  <a:schemeClr val="accent2">
                    <a:lumMod val="75000"/>
                  </a:schemeClr>
                </a:solidFill>
              </a:rPr>
              <a:t>mean of ALP </a:t>
            </a:r>
            <a:r>
              <a:rPr lang="en-GB" sz="3200" b="1" dirty="0" smtClean="0">
                <a:solidFill>
                  <a:schemeClr val="accent2">
                    <a:lumMod val="75000"/>
                  </a:schemeClr>
                </a:solidFill>
              </a:rPr>
              <a:t>values. Although </a:t>
            </a:r>
            <a:r>
              <a:rPr lang="en-GB" sz="3200" b="1" u="sng" dirty="0" smtClean="0">
                <a:solidFill>
                  <a:schemeClr val="accent2">
                    <a:lumMod val="75000"/>
                  </a:schemeClr>
                </a:solidFill>
              </a:rPr>
              <a:t>data collection was not based on statistical criteria</a:t>
            </a:r>
            <a:r>
              <a:rPr lang="en-GB" sz="3200" b="1" dirty="0" smtClean="0">
                <a:solidFill>
                  <a:schemeClr val="accent2">
                    <a:lumMod val="75000"/>
                  </a:schemeClr>
                </a:solidFill>
              </a:rPr>
              <a:t>, the difference between industrial and artisanal production </a:t>
            </a:r>
            <a:r>
              <a:rPr lang="en-GB" sz="3200" b="1" u="sng" dirty="0" smtClean="0">
                <a:solidFill>
                  <a:schemeClr val="accent2">
                    <a:lumMod val="75000"/>
                  </a:schemeClr>
                </a:solidFill>
              </a:rPr>
              <a:t>was clear: </a:t>
            </a:r>
            <a:r>
              <a:rPr lang="en-GB" sz="3200" b="1" dirty="0" smtClean="0">
                <a:solidFill>
                  <a:schemeClr val="accent2">
                    <a:lumMod val="75000"/>
                  </a:schemeClr>
                </a:solidFill>
              </a:rPr>
              <a:t>in many cases the </a:t>
            </a:r>
            <a:r>
              <a:rPr lang="en-GB" sz="3200" b="1" u="sng" dirty="0" smtClean="0">
                <a:solidFill>
                  <a:schemeClr val="accent2">
                    <a:lumMod val="75000"/>
                  </a:schemeClr>
                </a:solidFill>
              </a:rPr>
              <a:t>former</a:t>
            </a:r>
            <a:r>
              <a:rPr lang="en-GB" sz="3200" b="1" dirty="0" smtClean="0">
                <a:solidFill>
                  <a:schemeClr val="accent2">
                    <a:lumMod val="75000"/>
                  </a:schemeClr>
                </a:solidFill>
              </a:rPr>
              <a:t> conformed the tentative limit, the</a:t>
            </a:r>
            <a:r>
              <a:rPr lang="en-GB" sz="3200" b="1" u="sng" dirty="0" smtClean="0">
                <a:solidFill>
                  <a:schemeClr val="accent2">
                    <a:lumMod val="75000"/>
                  </a:schemeClr>
                </a:solidFill>
              </a:rPr>
              <a:t> latter </a:t>
            </a:r>
            <a:r>
              <a:rPr lang="en-GB" sz="3200" b="1" dirty="0" smtClean="0">
                <a:solidFill>
                  <a:schemeClr val="accent2">
                    <a:lumMod val="75000"/>
                  </a:schemeClr>
                </a:solidFill>
              </a:rPr>
              <a:t>often </a:t>
            </a:r>
            <a:r>
              <a:rPr lang="en-GB" sz="3200" b="1" u="sng" dirty="0" smtClean="0">
                <a:solidFill>
                  <a:schemeClr val="accent2">
                    <a:lumMod val="75000"/>
                  </a:schemeClr>
                </a:solidFill>
              </a:rPr>
              <a:t>exceeded</a:t>
            </a:r>
            <a:r>
              <a:rPr lang="en-GB" sz="3200" b="1" dirty="0" smtClean="0">
                <a:solidFill>
                  <a:schemeClr val="accent2">
                    <a:lumMod val="75000"/>
                  </a:schemeClr>
                </a:solidFill>
              </a:rPr>
              <a:t> it (Table 2). Obviously, the </a:t>
            </a:r>
            <a:r>
              <a:rPr lang="en-GB" sz="3200" b="1" u="sng" dirty="0" smtClean="0">
                <a:solidFill>
                  <a:schemeClr val="accent2">
                    <a:lumMod val="75000"/>
                  </a:schemeClr>
                </a:solidFill>
              </a:rPr>
              <a:t>inclusion</a:t>
            </a:r>
            <a:r>
              <a:rPr lang="en-GB" sz="3200" b="1" dirty="0" smtClean="0">
                <a:solidFill>
                  <a:schemeClr val="accent2">
                    <a:lumMod val="75000"/>
                  </a:schemeClr>
                </a:solidFill>
              </a:rPr>
              <a:t> of artisanal cheese may partially influence the geometric mean of each category, thus resulting in higher values. </a:t>
            </a:r>
            <a:endParaRPr lang="it-IT" sz="3600" b="1" dirty="0">
              <a:solidFill>
                <a:srgbClr val="92D050"/>
              </a:solidFill>
            </a:endParaRPr>
          </a:p>
        </p:txBody>
      </p:sp>
      <p:sp>
        <p:nvSpPr>
          <p:cNvPr id="17" name="Text Box 10"/>
          <p:cNvSpPr txBox="1">
            <a:spLocks noChangeArrowheads="1"/>
          </p:cNvSpPr>
          <p:nvPr/>
        </p:nvSpPr>
        <p:spPr bwMode="auto">
          <a:xfrm>
            <a:off x="2100370" y="17326680"/>
            <a:ext cx="12492001" cy="786134"/>
          </a:xfrm>
          <a:prstGeom prst="rect">
            <a:avLst/>
          </a:prstGeom>
          <a:solidFill>
            <a:schemeClr val="tx2">
              <a:alpha val="82000"/>
            </a:schemeClr>
          </a:solidFill>
          <a:ln>
            <a:noFill/>
          </a:ln>
          <a:extLst/>
        </p:spPr>
        <p:txBody>
          <a:bodyPr wrap="square" lIns="84345" tIns="42172" rIns="84345" bIns="42172">
            <a:spAutoFit/>
          </a:bodyPr>
          <a:lstStyle>
            <a:defPPr>
              <a:defRPr lang="en-US"/>
            </a:defPPr>
            <a:lvl1pPr algn="l" rtl="0" fontAlgn="base">
              <a:spcBef>
                <a:spcPct val="0"/>
              </a:spcBef>
              <a:spcAft>
                <a:spcPct val="0"/>
              </a:spcAft>
              <a:defRPr sz="10300" kern="1200">
                <a:solidFill>
                  <a:schemeClr val="tx1"/>
                </a:solidFill>
                <a:latin typeface="Times New Roman" pitchFamily="18" charset="0"/>
                <a:ea typeface="+mn-ea"/>
                <a:cs typeface="+mn-cs"/>
              </a:defRPr>
            </a:lvl1pPr>
            <a:lvl2pPr marL="457200" algn="l" rtl="0" fontAlgn="base">
              <a:spcBef>
                <a:spcPct val="0"/>
              </a:spcBef>
              <a:spcAft>
                <a:spcPct val="0"/>
              </a:spcAft>
              <a:defRPr sz="10300" kern="1200">
                <a:solidFill>
                  <a:schemeClr val="tx1"/>
                </a:solidFill>
                <a:latin typeface="Times New Roman" pitchFamily="18" charset="0"/>
                <a:ea typeface="+mn-ea"/>
                <a:cs typeface="+mn-cs"/>
              </a:defRPr>
            </a:lvl2pPr>
            <a:lvl3pPr marL="914400" algn="l" rtl="0" fontAlgn="base">
              <a:spcBef>
                <a:spcPct val="0"/>
              </a:spcBef>
              <a:spcAft>
                <a:spcPct val="0"/>
              </a:spcAft>
              <a:defRPr sz="10300" kern="1200">
                <a:solidFill>
                  <a:schemeClr val="tx1"/>
                </a:solidFill>
                <a:latin typeface="Times New Roman" pitchFamily="18" charset="0"/>
                <a:ea typeface="+mn-ea"/>
                <a:cs typeface="+mn-cs"/>
              </a:defRPr>
            </a:lvl3pPr>
            <a:lvl4pPr marL="1371600" algn="l" rtl="0" fontAlgn="base">
              <a:spcBef>
                <a:spcPct val="0"/>
              </a:spcBef>
              <a:spcAft>
                <a:spcPct val="0"/>
              </a:spcAft>
              <a:defRPr sz="10300" kern="1200">
                <a:solidFill>
                  <a:schemeClr val="tx1"/>
                </a:solidFill>
                <a:latin typeface="Times New Roman" pitchFamily="18" charset="0"/>
                <a:ea typeface="+mn-ea"/>
                <a:cs typeface="+mn-cs"/>
              </a:defRPr>
            </a:lvl4pPr>
            <a:lvl5pPr marL="1828800" algn="l" rtl="0" fontAlgn="base">
              <a:spcBef>
                <a:spcPct val="0"/>
              </a:spcBef>
              <a:spcAft>
                <a:spcPct val="0"/>
              </a:spcAft>
              <a:defRPr sz="10300" kern="1200">
                <a:solidFill>
                  <a:schemeClr val="tx1"/>
                </a:solidFill>
                <a:latin typeface="Times New Roman" pitchFamily="18" charset="0"/>
                <a:ea typeface="+mn-ea"/>
                <a:cs typeface="+mn-cs"/>
              </a:defRPr>
            </a:lvl5pPr>
            <a:lvl6pPr marL="2286000" algn="l" defTabSz="914400" rtl="0" eaLnBrk="1" latinLnBrk="0" hangingPunct="1">
              <a:defRPr sz="10300" kern="1200">
                <a:solidFill>
                  <a:schemeClr val="tx1"/>
                </a:solidFill>
                <a:latin typeface="Times New Roman" pitchFamily="18" charset="0"/>
                <a:ea typeface="+mn-ea"/>
                <a:cs typeface="+mn-cs"/>
              </a:defRPr>
            </a:lvl6pPr>
            <a:lvl7pPr marL="2743200" algn="l" defTabSz="914400" rtl="0" eaLnBrk="1" latinLnBrk="0" hangingPunct="1">
              <a:defRPr sz="10300" kern="1200">
                <a:solidFill>
                  <a:schemeClr val="tx1"/>
                </a:solidFill>
                <a:latin typeface="Times New Roman" pitchFamily="18" charset="0"/>
                <a:ea typeface="+mn-ea"/>
                <a:cs typeface="+mn-cs"/>
              </a:defRPr>
            </a:lvl7pPr>
            <a:lvl8pPr marL="3200400" algn="l" defTabSz="914400" rtl="0" eaLnBrk="1" latinLnBrk="0" hangingPunct="1">
              <a:defRPr sz="10300" kern="1200">
                <a:solidFill>
                  <a:schemeClr val="tx1"/>
                </a:solidFill>
                <a:latin typeface="Times New Roman" pitchFamily="18" charset="0"/>
                <a:ea typeface="+mn-ea"/>
                <a:cs typeface="+mn-cs"/>
              </a:defRPr>
            </a:lvl8pPr>
            <a:lvl9pPr marL="3657600" algn="l" defTabSz="914400" rtl="0" eaLnBrk="1" latinLnBrk="0" hangingPunct="1">
              <a:defRPr sz="10300" kern="1200">
                <a:solidFill>
                  <a:schemeClr val="tx1"/>
                </a:solidFill>
                <a:latin typeface="Times New Roman" pitchFamily="18" charset="0"/>
                <a:ea typeface="+mn-ea"/>
                <a:cs typeface="+mn-cs"/>
              </a:defRPr>
            </a:lvl9pPr>
          </a:lstStyle>
          <a:p>
            <a:pPr algn="ctr">
              <a:defRPr/>
            </a:pPr>
            <a:r>
              <a:rPr lang="it-IT" altLang="it-IT" sz="4400" b="1" dirty="0">
                <a:solidFill>
                  <a:schemeClr val="bg1"/>
                </a:solidFill>
              </a:rPr>
              <a:t>RESULTS</a:t>
            </a:r>
          </a:p>
        </p:txBody>
      </p:sp>
      <p:sp>
        <p:nvSpPr>
          <p:cNvPr id="19" name="Text Box 10"/>
          <p:cNvSpPr txBox="1">
            <a:spLocks noChangeArrowheads="1"/>
          </p:cNvSpPr>
          <p:nvPr/>
        </p:nvSpPr>
        <p:spPr bwMode="auto">
          <a:xfrm>
            <a:off x="2058395" y="22909742"/>
            <a:ext cx="12575950" cy="762276"/>
          </a:xfrm>
          <a:prstGeom prst="rect">
            <a:avLst/>
          </a:prstGeom>
          <a:solidFill>
            <a:schemeClr val="tx2">
              <a:alpha val="82000"/>
            </a:schemeClr>
          </a:solidFill>
          <a:ln>
            <a:noFill/>
          </a:ln>
          <a:extLst/>
        </p:spPr>
        <p:txBody>
          <a:bodyPr wrap="square" lIns="84345" tIns="42172" rIns="84345" bIns="42172">
            <a:spAutoFit/>
          </a:bodyPr>
          <a:lstStyle>
            <a:defPPr>
              <a:defRPr lang="en-US"/>
            </a:defPPr>
            <a:lvl1pPr algn="l" rtl="0" fontAlgn="base">
              <a:spcBef>
                <a:spcPct val="0"/>
              </a:spcBef>
              <a:spcAft>
                <a:spcPct val="0"/>
              </a:spcAft>
              <a:defRPr sz="10300" kern="1200">
                <a:solidFill>
                  <a:schemeClr val="tx1"/>
                </a:solidFill>
                <a:latin typeface="Times New Roman" pitchFamily="18" charset="0"/>
                <a:ea typeface="+mn-ea"/>
                <a:cs typeface="+mn-cs"/>
              </a:defRPr>
            </a:lvl1pPr>
            <a:lvl2pPr marL="457200" algn="l" rtl="0" fontAlgn="base">
              <a:spcBef>
                <a:spcPct val="0"/>
              </a:spcBef>
              <a:spcAft>
                <a:spcPct val="0"/>
              </a:spcAft>
              <a:defRPr sz="10300" kern="1200">
                <a:solidFill>
                  <a:schemeClr val="tx1"/>
                </a:solidFill>
                <a:latin typeface="Times New Roman" pitchFamily="18" charset="0"/>
                <a:ea typeface="+mn-ea"/>
                <a:cs typeface="+mn-cs"/>
              </a:defRPr>
            </a:lvl2pPr>
            <a:lvl3pPr marL="914400" algn="l" rtl="0" fontAlgn="base">
              <a:spcBef>
                <a:spcPct val="0"/>
              </a:spcBef>
              <a:spcAft>
                <a:spcPct val="0"/>
              </a:spcAft>
              <a:defRPr sz="10300" kern="1200">
                <a:solidFill>
                  <a:schemeClr val="tx1"/>
                </a:solidFill>
                <a:latin typeface="Times New Roman" pitchFamily="18" charset="0"/>
                <a:ea typeface="+mn-ea"/>
                <a:cs typeface="+mn-cs"/>
              </a:defRPr>
            </a:lvl3pPr>
            <a:lvl4pPr marL="1371600" algn="l" rtl="0" fontAlgn="base">
              <a:spcBef>
                <a:spcPct val="0"/>
              </a:spcBef>
              <a:spcAft>
                <a:spcPct val="0"/>
              </a:spcAft>
              <a:defRPr sz="10300" kern="1200">
                <a:solidFill>
                  <a:schemeClr val="tx1"/>
                </a:solidFill>
                <a:latin typeface="Times New Roman" pitchFamily="18" charset="0"/>
                <a:ea typeface="+mn-ea"/>
                <a:cs typeface="+mn-cs"/>
              </a:defRPr>
            </a:lvl4pPr>
            <a:lvl5pPr marL="1828800" algn="l" rtl="0" fontAlgn="base">
              <a:spcBef>
                <a:spcPct val="0"/>
              </a:spcBef>
              <a:spcAft>
                <a:spcPct val="0"/>
              </a:spcAft>
              <a:defRPr sz="10300" kern="1200">
                <a:solidFill>
                  <a:schemeClr val="tx1"/>
                </a:solidFill>
                <a:latin typeface="Times New Roman" pitchFamily="18" charset="0"/>
                <a:ea typeface="+mn-ea"/>
                <a:cs typeface="+mn-cs"/>
              </a:defRPr>
            </a:lvl5pPr>
            <a:lvl6pPr marL="2286000" algn="l" defTabSz="914400" rtl="0" eaLnBrk="1" latinLnBrk="0" hangingPunct="1">
              <a:defRPr sz="10300" kern="1200">
                <a:solidFill>
                  <a:schemeClr val="tx1"/>
                </a:solidFill>
                <a:latin typeface="Times New Roman" pitchFamily="18" charset="0"/>
                <a:ea typeface="+mn-ea"/>
                <a:cs typeface="+mn-cs"/>
              </a:defRPr>
            </a:lvl6pPr>
            <a:lvl7pPr marL="2743200" algn="l" defTabSz="914400" rtl="0" eaLnBrk="1" latinLnBrk="0" hangingPunct="1">
              <a:defRPr sz="10300" kern="1200">
                <a:solidFill>
                  <a:schemeClr val="tx1"/>
                </a:solidFill>
                <a:latin typeface="Times New Roman" pitchFamily="18" charset="0"/>
                <a:ea typeface="+mn-ea"/>
                <a:cs typeface="+mn-cs"/>
              </a:defRPr>
            </a:lvl7pPr>
            <a:lvl8pPr marL="3200400" algn="l" defTabSz="914400" rtl="0" eaLnBrk="1" latinLnBrk="0" hangingPunct="1">
              <a:defRPr sz="10300" kern="1200">
                <a:solidFill>
                  <a:schemeClr val="tx1"/>
                </a:solidFill>
                <a:latin typeface="Times New Roman" pitchFamily="18" charset="0"/>
                <a:ea typeface="+mn-ea"/>
                <a:cs typeface="+mn-cs"/>
              </a:defRPr>
            </a:lvl8pPr>
            <a:lvl9pPr marL="3657600" algn="l" defTabSz="914400" rtl="0" eaLnBrk="1" latinLnBrk="0" hangingPunct="1">
              <a:defRPr sz="10300" kern="1200">
                <a:solidFill>
                  <a:schemeClr val="tx1"/>
                </a:solidFill>
                <a:latin typeface="Times New Roman" pitchFamily="18" charset="0"/>
                <a:ea typeface="+mn-ea"/>
                <a:cs typeface="+mn-cs"/>
              </a:defRPr>
            </a:lvl9pPr>
          </a:lstStyle>
          <a:p>
            <a:pPr algn="ctr">
              <a:defRPr/>
            </a:pPr>
            <a:r>
              <a:rPr lang="it-IT" altLang="it-IT" sz="4400" b="1" dirty="0" smtClean="0">
                <a:solidFill>
                  <a:schemeClr val="bg1"/>
                </a:solidFill>
              </a:rPr>
              <a:t>DISCUSSION &amp; CONCLUSIONS</a:t>
            </a:r>
            <a:endParaRPr lang="it-IT" altLang="it-IT" sz="4400" b="1" dirty="0">
              <a:solidFill>
                <a:schemeClr val="bg1"/>
              </a:solidFill>
            </a:endParaRPr>
          </a:p>
        </p:txBody>
      </p:sp>
      <p:sp>
        <p:nvSpPr>
          <p:cNvPr id="20" name="CasellaDiTesto 19"/>
          <p:cNvSpPr txBox="1"/>
          <p:nvPr/>
        </p:nvSpPr>
        <p:spPr>
          <a:xfrm>
            <a:off x="2100370" y="23672018"/>
            <a:ext cx="12492002" cy="13880723"/>
          </a:xfrm>
          <a:prstGeom prst="rect">
            <a:avLst/>
          </a:prstGeom>
          <a:noFill/>
        </p:spPr>
        <p:txBody>
          <a:bodyPr wrap="square">
            <a:spAutoFit/>
          </a:bodyPr>
          <a:lstStyle/>
          <a:p>
            <a:pPr algn="just">
              <a:defRPr/>
            </a:pPr>
            <a:r>
              <a:rPr lang="en-GB" sz="3200" b="1" dirty="0">
                <a:solidFill>
                  <a:schemeClr val="accent2">
                    <a:lumMod val="75000"/>
                  </a:schemeClr>
                </a:solidFill>
              </a:rPr>
              <a:t>The observed “</a:t>
            </a:r>
            <a:r>
              <a:rPr lang="en-GB" sz="3200" b="1" dirty="0" smtClean="0">
                <a:solidFill>
                  <a:schemeClr val="accent2">
                    <a:lumMod val="75000"/>
                  </a:schemeClr>
                </a:solidFill>
              </a:rPr>
              <a:t>non-conformity</a:t>
            </a:r>
            <a:r>
              <a:rPr lang="en-GB" sz="3200" b="1" u="sng" dirty="0" smtClean="0">
                <a:solidFill>
                  <a:schemeClr val="accent2">
                    <a:lumMod val="75000"/>
                  </a:schemeClr>
                </a:solidFill>
              </a:rPr>
              <a:t>” is </a:t>
            </a:r>
            <a:r>
              <a:rPr lang="en-GB" sz="3200" b="1" dirty="0">
                <a:solidFill>
                  <a:schemeClr val="accent2">
                    <a:lumMod val="75000"/>
                  </a:schemeClr>
                </a:solidFill>
              </a:rPr>
              <a:t>often linked to incorrect practices of production, especially for artisanal products where the process is often less standardized.  When the ALP content exceeds the limit, it would be necessary to confirm the </a:t>
            </a:r>
            <a:r>
              <a:rPr lang="en-GB" sz="3200" b="1" dirty="0" smtClean="0">
                <a:solidFill>
                  <a:schemeClr val="accent2">
                    <a:lumMod val="75000"/>
                  </a:schemeClr>
                </a:solidFill>
              </a:rPr>
              <a:t>results </a:t>
            </a:r>
            <a:r>
              <a:rPr lang="en-GB" sz="3200" b="1" u="sng" dirty="0" smtClean="0">
                <a:solidFill>
                  <a:schemeClr val="accent2">
                    <a:lumMod val="75000"/>
                  </a:schemeClr>
                </a:solidFill>
              </a:rPr>
              <a:t>by</a:t>
            </a:r>
            <a:r>
              <a:rPr lang="en-GB" sz="3200" b="1" dirty="0" smtClean="0">
                <a:solidFill>
                  <a:schemeClr val="accent2">
                    <a:lumMod val="75000"/>
                  </a:schemeClr>
                </a:solidFill>
              </a:rPr>
              <a:t> analysing </a:t>
            </a:r>
            <a:r>
              <a:rPr lang="en-GB" sz="3200" b="1" dirty="0">
                <a:solidFill>
                  <a:schemeClr val="accent2">
                    <a:lumMod val="75000"/>
                  </a:schemeClr>
                </a:solidFill>
              </a:rPr>
              <a:t>different batches of the same product: </a:t>
            </a:r>
            <a:r>
              <a:rPr lang="en-GB" sz="3200" b="1" u="sng" dirty="0" smtClean="0">
                <a:solidFill>
                  <a:schemeClr val="accent2">
                    <a:lumMod val="75000"/>
                  </a:schemeClr>
                </a:solidFill>
              </a:rPr>
              <a:t>fluctuating </a:t>
            </a:r>
            <a:r>
              <a:rPr lang="en-GB" sz="3200" b="1" dirty="0">
                <a:solidFill>
                  <a:schemeClr val="accent2">
                    <a:lumMod val="75000"/>
                  </a:schemeClr>
                </a:solidFill>
              </a:rPr>
              <a:t>ALP values suggest </a:t>
            </a:r>
            <a:r>
              <a:rPr lang="en-GB" sz="3200" b="1" u="sng" dirty="0" smtClean="0">
                <a:solidFill>
                  <a:schemeClr val="accent2">
                    <a:lumMod val="75000"/>
                  </a:schemeClr>
                </a:solidFill>
              </a:rPr>
              <a:t>a poorly </a:t>
            </a:r>
            <a:r>
              <a:rPr lang="en-GB" sz="3200" b="1" dirty="0" smtClean="0">
                <a:solidFill>
                  <a:schemeClr val="accent2">
                    <a:lumMod val="75000"/>
                  </a:schemeClr>
                </a:solidFill>
              </a:rPr>
              <a:t>standardized </a:t>
            </a:r>
            <a:r>
              <a:rPr lang="en-GB" sz="3200" b="1" dirty="0">
                <a:solidFill>
                  <a:schemeClr val="accent2">
                    <a:lumMod val="75000"/>
                  </a:schemeClr>
                </a:solidFill>
              </a:rPr>
              <a:t>processing method that needs </a:t>
            </a:r>
            <a:r>
              <a:rPr lang="en-GB" sz="3200" b="1" dirty="0" smtClean="0">
                <a:solidFill>
                  <a:schemeClr val="accent2">
                    <a:lumMod val="75000"/>
                  </a:schemeClr>
                </a:solidFill>
              </a:rPr>
              <a:t>changes, </a:t>
            </a:r>
            <a:r>
              <a:rPr lang="en-GB" sz="3200" b="1" dirty="0">
                <a:solidFill>
                  <a:schemeClr val="accent2">
                    <a:lumMod val="75000"/>
                  </a:schemeClr>
                </a:solidFill>
              </a:rPr>
              <a:t>often related to the </a:t>
            </a:r>
            <a:r>
              <a:rPr lang="en-GB" sz="3200" b="1" dirty="0" smtClean="0">
                <a:solidFill>
                  <a:schemeClr val="accent2">
                    <a:lumMod val="75000"/>
                  </a:schemeClr>
                </a:solidFill>
              </a:rPr>
              <a:t>milk pasteurization </a:t>
            </a:r>
            <a:r>
              <a:rPr lang="en-GB" sz="3200" b="1" u="sng" dirty="0" smtClean="0">
                <a:solidFill>
                  <a:schemeClr val="accent2">
                    <a:lumMod val="75000"/>
                  </a:schemeClr>
                </a:solidFill>
              </a:rPr>
              <a:t>procedure</a:t>
            </a:r>
            <a:r>
              <a:rPr lang="en-GB" sz="3200" b="1" dirty="0" smtClean="0">
                <a:solidFill>
                  <a:schemeClr val="accent2">
                    <a:lumMod val="75000"/>
                  </a:schemeClr>
                </a:solidFill>
              </a:rPr>
              <a:t>; instead, </a:t>
            </a:r>
            <a:r>
              <a:rPr lang="en-GB" sz="3200" b="1" u="sng" dirty="0" smtClean="0">
                <a:solidFill>
                  <a:schemeClr val="accent2">
                    <a:lumMod val="75000"/>
                  </a:schemeClr>
                </a:solidFill>
              </a:rPr>
              <a:t>steady noncompliant </a:t>
            </a:r>
            <a:r>
              <a:rPr lang="en-GB" sz="3200" b="1" dirty="0">
                <a:solidFill>
                  <a:schemeClr val="accent2">
                    <a:lumMod val="75000"/>
                  </a:schemeClr>
                </a:solidFill>
              </a:rPr>
              <a:t>ALP </a:t>
            </a:r>
            <a:r>
              <a:rPr lang="en-GB" sz="3200" b="1" dirty="0" smtClean="0">
                <a:solidFill>
                  <a:schemeClr val="accent2">
                    <a:lumMod val="75000"/>
                  </a:schemeClr>
                </a:solidFill>
              </a:rPr>
              <a:t>values </a:t>
            </a:r>
            <a:r>
              <a:rPr lang="en-GB" sz="3200" b="1" u="sng" dirty="0" smtClean="0">
                <a:solidFill>
                  <a:schemeClr val="accent2">
                    <a:lumMod val="75000"/>
                  </a:schemeClr>
                </a:solidFill>
              </a:rPr>
              <a:t>demand</a:t>
            </a:r>
            <a:r>
              <a:rPr lang="en-GB" sz="3200" b="1" dirty="0" smtClean="0">
                <a:solidFill>
                  <a:schemeClr val="accent2">
                    <a:lumMod val="75000"/>
                  </a:schemeClr>
                </a:solidFill>
              </a:rPr>
              <a:t> </a:t>
            </a:r>
            <a:r>
              <a:rPr lang="en-GB" sz="3200" b="1" dirty="0">
                <a:solidFill>
                  <a:schemeClr val="accent2">
                    <a:lumMod val="75000"/>
                  </a:schemeClr>
                </a:solidFill>
              </a:rPr>
              <a:t>a careful control of all </a:t>
            </a:r>
            <a:r>
              <a:rPr lang="en-GB" sz="3200" b="1" dirty="0" smtClean="0">
                <a:solidFill>
                  <a:schemeClr val="accent2">
                    <a:lumMod val="75000"/>
                  </a:schemeClr>
                </a:solidFill>
              </a:rPr>
              <a:t>production phases.</a:t>
            </a:r>
            <a:endParaRPr lang="en-GB" sz="3200" b="1" dirty="0">
              <a:solidFill>
                <a:schemeClr val="accent2">
                  <a:lumMod val="75000"/>
                </a:schemeClr>
              </a:solidFill>
            </a:endParaRPr>
          </a:p>
          <a:p>
            <a:pPr algn="just">
              <a:defRPr/>
            </a:pPr>
            <a:r>
              <a:rPr lang="en-GB" sz="3200" b="1" dirty="0">
                <a:solidFill>
                  <a:schemeClr val="accent2">
                    <a:lumMod val="75000"/>
                  </a:schemeClr>
                </a:solidFill>
              </a:rPr>
              <a:t>The milk heat treatment is the first </a:t>
            </a:r>
            <a:r>
              <a:rPr lang="en-GB" sz="3200" b="1" dirty="0" smtClean="0">
                <a:solidFill>
                  <a:schemeClr val="accent2">
                    <a:lumMod val="75000"/>
                  </a:schemeClr>
                </a:solidFill>
              </a:rPr>
              <a:t>and </a:t>
            </a:r>
            <a:r>
              <a:rPr lang="en-GB" sz="3200" b="1" dirty="0">
                <a:solidFill>
                  <a:schemeClr val="accent2">
                    <a:lumMod val="75000"/>
                  </a:schemeClr>
                </a:solidFill>
              </a:rPr>
              <a:t>principal critical phase: often the heat process indicated on the label </a:t>
            </a:r>
            <a:r>
              <a:rPr lang="en-GB" sz="3200" b="1" dirty="0" smtClean="0">
                <a:solidFill>
                  <a:schemeClr val="accent2">
                    <a:lumMod val="75000"/>
                  </a:schemeClr>
                </a:solidFill>
              </a:rPr>
              <a:t>does not </a:t>
            </a:r>
            <a:r>
              <a:rPr lang="en-GB" sz="3200" b="1" dirty="0">
                <a:solidFill>
                  <a:schemeClr val="accent2">
                    <a:lumMod val="75000"/>
                  </a:schemeClr>
                </a:solidFill>
              </a:rPr>
              <a:t>correspond </a:t>
            </a:r>
            <a:r>
              <a:rPr lang="en-GB" sz="3200" b="1" dirty="0" smtClean="0">
                <a:solidFill>
                  <a:schemeClr val="accent2">
                    <a:lumMod val="75000"/>
                  </a:schemeClr>
                </a:solidFill>
              </a:rPr>
              <a:t>to </a:t>
            </a:r>
            <a:r>
              <a:rPr lang="en-GB" sz="3200" b="1" dirty="0">
                <a:solidFill>
                  <a:schemeClr val="accent2">
                    <a:lumMod val="75000"/>
                  </a:schemeClr>
                </a:solidFill>
              </a:rPr>
              <a:t>that really applied. </a:t>
            </a:r>
            <a:r>
              <a:rPr lang="en-GB" sz="3200" b="1" dirty="0" smtClean="0">
                <a:solidFill>
                  <a:schemeClr val="accent2">
                    <a:lumMod val="75000"/>
                  </a:schemeClr>
                </a:solidFill>
              </a:rPr>
              <a:t>ALP </a:t>
            </a:r>
            <a:r>
              <a:rPr lang="en-GB" sz="3200" b="1" dirty="0">
                <a:solidFill>
                  <a:schemeClr val="accent2">
                    <a:lumMod val="75000"/>
                  </a:schemeClr>
                </a:solidFill>
              </a:rPr>
              <a:t>determination on milk, both before and after </a:t>
            </a:r>
            <a:r>
              <a:rPr lang="en-GB" sz="3200" b="1" dirty="0" smtClean="0">
                <a:solidFill>
                  <a:schemeClr val="accent2">
                    <a:lumMod val="75000"/>
                  </a:schemeClr>
                </a:solidFill>
              </a:rPr>
              <a:t> </a:t>
            </a:r>
            <a:r>
              <a:rPr lang="en-GB" sz="3200" b="1" dirty="0">
                <a:solidFill>
                  <a:schemeClr val="accent2">
                    <a:lumMod val="75000"/>
                  </a:schemeClr>
                </a:solidFill>
              </a:rPr>
              <a:t>pasteurization, allows to identify the problem and to introduce changes in the treatment.  The </a:t>
            </a:r>
            <a:r>
              <a:rPr lang="en-GB" sz="3200" b="1" u="sng" dirty="0" smtClean="0">
                <a:solidFill>
                  <a:schemeClr val="accent2">
                    <a:lumMod val="75000"/>
                  </a:schemeClr>
                </a:solidFill>
              </a:rPr>
              <a:t>subsequent</a:t>
            </a:r>
            <a:r>
              <a:rPr lang="en-GB" sz="3200" b="1" dirty="0" smtClean="0">
                <a:solidFill>
                  <a:schemeClr val="accent2">
                    <a:lumMod val="75000"/>
                  </a:schemeClr>
                </a:solidFill>
              </a:rPr>
              <a:t> control steps </a:t>
            </a:r>
            <a:r>
              <a:rPr lang="en-GB" sz="3200" b="1" u="sng" dirty="0" smtClean="0">
                <a:solidFill>
                  <a:schemeClr val="accent2">
                    <a:lumMod val="75000"/>
                  </a:schemeClr>
                </a:solidFill>
              </a:rPr>
              <a:t>should </a:t>
            </a:r>
            <a:r>
              <a:rPr lang="en-GB" sz="3200" b="1" dirty="0">
                <a:solidFill>
                  <a:schemeClr val="accent2">
                    <a:lumMod val="75000"/>
                  </a:schemeClr>
                </a:solidFill>
              </a:rPr>
              <a:t>include: </a:t>
            </a:r>
          </a:p>
          <a:p>
            <a:pPr marL="457200" indent="-457200" algn="just">
              <a:buFont typeface="Wingdings" pitchFamily="2" charset="2"/>
              <a:buChar char="Ø"/>
              <a:defRPr/>
            </a:pPr>
            <a:r>
              <a:rPr lang="en-GB" sz="3200" b="1" dirty="0">
                <a:solidFill>
                  <a:schemeClr val="accent2">
                    <a:lumMod val="75000"/>
                  </a:schemeClr>
                </a:solidFill>
              </a:rPr>
              <a:t>“microbial” ALP determination (according </a:t>
            </a:r>
            <a:r>
              <a:rPr lang="en-GB" sz="3200" b="1" dirty="0" smtClean="0">
                <a:solidFill>
                  <a:schemeClr val="accent2">
                    <a:lumMod val="75000"/>
                  </a:schemeClr>
                </a:solidFill>
              </a:rPr>
              <a:t>to </a:t>
            </a:r>
            <a:r>
              <a:rPr lang="it-IT" sz="3200" b="1" dirty="0" smtClean="0">
                <a:solidFill>
                  <a:schemeClr val="accent2">
                    <a:lumMod val="75000"/>
                  </a:schemeClr>
                </a:solidFill>
              </a:rPr>
              <a:t>ISO/CD 11816-        2:2010)</a:t>
            </a:r>
            <a:endParaRPr lang="it-IT" sz="3200" b="1" dirty="0">
              <a:solidFill>
                <a:schemeClr val="accent2">
                  <a:lumMod val="75000"/>
                </a:schemeClr>
              </a:solidFill>
            </a:endParaRPr>
          </a:p>
          <a:p>
            <a:pPr marL="457200" indent="-457200" algn="just">
              <a:buFont typeface="Wingdings" pitchFamily="2" charset="2"/>
              <a:buChar char="Ø"/>
              <a:defRPr/>
            </a:pPr>
            <a:r>
              <a:rPr lang="en-GB" sz="3200" b="1" dirty="0">
                <a:solidFill>
                  <a:schemeClr val="accent2">
                    <a:lumMod val="75000"/>
                  </a:schemeClr>
                </a:solidFill>
              </a:rPr>
              <a:t>m</a:t>
            </a:r>
            <a:r>
              <a:rPr lang="en-GB" sz="3200" b="1" dirty="0" smtClean="0">
                <a:solidFill>
                  <a:schemeClr val="accent2">
                    <a:lumMod val="75000"/>
                  </a:schemeClr>
                </a:solidFill>
              </a:rPr>
              <a:t>ilk ALP determination </a:t>
            </a:r>
            <a:r>
              <a:rPr lang="en-GB" sz="3200" b="1" dirty="0">
                <a:solidFill>
                  <a:schemeClr val="accent2">
                    <a:lumMod val="75000"/>
                  </a:schemeClr>
                </a:solidFill>
              </a:rPr>
              <a:t>during </a:t>
            </a:r>
            <a:r>
              <a:rPr lang="en-GB" sz="3200" b="1" dirty="0" smtClean="0">
                <a:solidFill>
                  <a:schemeClr val="accent2">
                    <a:lumMod val="75000"/>
                  </a:schemeClr>
                </a:solidFill>
              </a:rPr>
              <a:t>other specific </a:t>
            </a:r>
            <a:r>
              <a:rPr lang="en-GB" sz="3200" b="1" dirty="0">
                <a:solidFill>
                  <a:schemeClr val="accent2">
                    <a:lumMod val="75000"/>
                  </a:schemeClr>
                </a:solidFill>
              </a:rPr>
              <a:t>critical phases: coagulation (</a:t>
            </a:r>
            <a:r>
              <a:rPr lang="en-GB" sz="3200" b="1" dirty="0" smtClean="0">
                <a:solidFill>
                  <a:schemeClr val="accent2">
                    <a:lumMod val="75000"/>
                  </a:schemeClr>
                </a:solidFill>
              </a:rPr>
              <a:t>time and temperature</a:t>
            </a:r>
            <a:r>
              <a:rPr lang="en-GB" sz="3200" b="1" dirty="0">
                <a:solidFill>
                  <a:schemeClr val="accent2">
                    <a:lumMod val="75000"/>
                  </a:schemeClr>
                </a:solidFill>
              </a:rPr>
              <a:t>, starter </a:t>
            </a:r>
            <a:r>
              <a:rPr lang="en-GB" sz="3200" b="1" dirty="0" smtClean="0">
                <a:solidFill>
                  <a:schemeClr val="accent2">
                    <a:lumMod val="75000"/>
                  </a:schemeClr>
                </a:solidFill>
              </a:rPr>
              <a:t>culture </a:t>
            </a:r>
            <a:r>
              <a:rPr lang="en-GB" sz="3200" b="1" dirty="0">
                <a:solidFill>
                  <a:schemeClr val="accent2">
                    <a:lumMod val="75000"/>
                  </a:schemeClr>
                </a:solidFill>
              </a:rPr>
              <a:t>addition, other ingredients addition), ripening, portioning and packaging.  </a:t>
            </a:r>
          </a:p>
          <a:p>
            <a:pPr algn="just">
              <a:defRPr/>
            </a:pPr>
            <a:r>
              <a:rPr lang="en-GB" sz="3200" b="1" dirty="0">
                <a:solidFill>
                  <a:schemeClr val="accent2">
                    <a:lumMod val="75000"/>
                  </a:schemeClr>
                </a:solidFill>
              </a:rPr>
              <a:t>Basic hygiene procedures are fundamental in all these steps to </a:t>
            </a:r>
            <a:r>
              <a:rPr lang="en-GB" sz="3200" b="1" u="sng" dirty="0" smtClean="0">
                <a:solidFill>
                  <a:schemeClr val="accent2">
                    <a:lumMod val="75000"/>
                  </a:schemeClr>
                </a:solidFill>
              </a:rPr>
              <a:t>prevent </a:t>
            </a:r>
            <a:r>
              <a:rPr lang="en-GB" sz="3200" b="1" dirty="0" smtClean="0">
                <a:solidFill>
                  <a:schemeClr val="accent2">
                    <a:lumMod val="75000"/>
                  </a:schemeClr>
                </a:solidFill>
              </a:rPr>
              <a:t>ALP increments due to microbial </a:t>
            </a:r>
            <a:r>
              <a:rPr lang="en-GB" sz="3200" b="1" dirty="0">
                <a:solidFill>
                  <a:schemeClr val="accent2">
                    <a:lumMod val="75000"/>
                  </a:schemeClr>
                </a:solidFill>
              </a:rPr>
              <a:t>ALP activity. A </a:t>
            </a:r>
            <a:r>
              <a:rPr lang="en-GB" sz="3200" b="1" u="sng" dirty="0" smtClean="0">
                <a:solidFill>
                  <a:schemeClr val="accent2">
                    <a:lumMod val="75000"/>
                  </a:schemeClr>
                </a:solidFill>
              </a:rPr>
              <a:t>schematic </a:t>
            </a:r>
            <a:r>
              <a:rPr lang="en-GB" sz="3200" b="1" dirty="0">
                <a:solidFill>
                  <a:schemeClr val="accent2">
                    <a:lumMod val="75000"/>
                  </a:schemeClr>
                </a:solidFill>
              </a:rPr>
              <a:t>representation of the “control plan” is shown in Figure 1.</a:t>
            </a:r>
          </a:p>
          <a:p>
            <a:pPr algn="just">
              <a:defRPr/>
            </a:pPr>
            <a:r>
              <a:rPr lang="en-GB" sz="3200" b="1" dirty="0">
                <a:solidFill>
                  <a:schemeClr val="accent2">
                    <a:lumMod val="75000"/>
                  </a:schemeClr>
                </a:solidFill>
              </a:rPr>
              <a:t>T</a:t>
            </a:r>
            <a:r>
              <a:rPr lang="en-GB" sz="3200" b="1" dirty="0" smtClean="0">
                <a:solidFill>
                  <a:schemeClr val="accent2">
                    <a:lumMod val="75000"/>
                  </a:schemeClr>
                </a:solidFill>
              </a:rPr>
              <a:t>he </a:t>
            </a:r>
            <a:r>
              <a:rPr lang="en-GB" sz="3200" b="1" dirty="0">
                <a:solidFill>
                  <a:schemeClr val="accent2">
                    <a:lumMod val="75000"/>
                  </a:schemeClr>
                </a:solidFill>
              </a:rPr>
              <a:t>careful control of all these stages and the </a:t>
            </a:r>
            <a:r>
              <a:rPr lang="en-GB" sz="3200" b="1" u="sng" dirty="0" smtClean="0">
                <a:solidFill>
                  <a:schemeClr val="accent2">
                    <a:lumMod val="75000"/>
                  </a:schemeClr>
                </a:solidFill>
              </a:rPr>
              <a:t>possible</a:t>
            </a:r>
            <a:r>
              <a:rPr lang="en-GB" sz="3200" b="1" dirty="0" smtClean="0">
                <a:solidFill>
                  <a:schemeClr val="accent2">
                    <a:lumMod val="75000"/>
                  </a:schemeClr>
                </a:solidFill>
              </a:rPr>
              <a:t> </a:t>
            </a:r>
            <a:r>
              <a:rPr lang="en-GB" sz="3200" b="1" dirty="0">
                <a:solidFill>
                  <a:schemeClr val="accent2">
                    <a:lumMod val="75000"/>
                  </a:schemeClr>
                </a:solidFill>
              </a:rPr>
              <a:t>corrective actions could allow to solve the </a:t>
            </a:r>
            <a:r>
              <a:rPr lang="en-GB" sz="3200" b="1" dirty="0" smtClean="0">
                <a:solidFill>
                  <a:schemeClr val="accent2">
                    <a:lumMod val="75000"/>
                  </a:schemeClr>
                </a:solidFill>
              </a:rPr>
              <a:t>noncompliant </a:t>
            </a:r>
            <a:r>
              <a:rPr lang="en-GB" sz="3200" b="1" u="sng" dirty="0" smtClean="0">
                <a:solidFill>
                  <a:schemeClr val="accent2">
                    <a:lumMod val="75000"/>
                  </a:schemeClr>
                </a:solidFill>
              </a:rPr>
              <a:t>conditions</a:t>
            </a:r>
            <a:r>
              <a:rPr lang="en-GB" sz="3200" b="1" dirty="0" smtClean="0">
                <a:solidFill>
                  <a:schemeClr val="accent2">
                    <a:lumMod val="75000"/>
                  </a:schemeClr>
                </a:solidFill>
              </a:rPr>
              <a:t>. </a:t>
            </a:r>
            <a:r>
              <a:rPr lang="en-GB" sz="3200" b="1" dirty="0">
                <a:solidFill>
                  <a:schemeClr val="accent2">
                    <a:lumMod val="75000"/>
                  </a:schemeClr>
                </a:solidFill>
              </a:rPr>
              <a:t>Only at the end of such </a:t>
            </a:r>
            <a:r>
              <a:rPr lang="en-GB" sz="3200" b="1" u="sng" dirty="0" smtClean="0">
                <a:solidFill>
                  <a:schemeClr val="accent2">
                    <a:lumMod val="75000"/>
                  </a:schemeClr>
                </a:solidFill>
              </a:rPr>
              <a:t>a</a:t>
            </a:r>
            <a:r>
              <a:rPr lang="en-GB" sz="3200" b="1" dirty="0" smtClean="0">
                <a:solidFill>
                  <a:schemeClr val="accent2">
                    <a:lumMod val="75000"/>
                  </a:schemeClr>
                </a:solidFill>
              </a:rPr>
              <a:t> control </a:t>
            </a:r>
            <a:r>
              <a:rPr lang="en-GB" sz="3200" b="1" dirty="0">
                <a:solidFill>
                  <a:schemeClr val="accent2">
                    <a:lumMod val="75000"/>
                  </a:schemeClr>
                </a:solidFill>
              </a:rPr>
              <a:t>plan and after a </a:t>
            </a:r>
            <a:r>
              <a:rPr lang="en-GB" sz="3200" b="1" u="sng" dirty="0" smtClean="0">
                <a:solidFill>
                  <a:schemeClr val="accent2">
                    <a:lumMod val="75000"/>
                  </a:schemeClr>
                </a:solidFill>
              </a:rPr>
              <a:t>confirmation</a:t>
            </a:r>
            <a:r>
              <a:rPr lang="en-GB" sz="3200" b="1" dirty="0" smtClean="0">
                <a:solidFill>
                  <a:schemeClr val="accent2">
                    <a:lumMod val="75000"/>
                  </a:schemeClr>
                </a:solidFill>
              </a:rPr>
              <a:t> </a:t>
            </a:r>
            <a:r>
              <a:rPr lang="en-GB" sz="3200" b="1" u="sng" dirty="0" smtClean="0">
                <a:solidFill>
                  <a:schemeClr val="accent2">
                    <a:lumMod val="75000"/>
                  </a:schemeClr>
                </a:solidFill>
              </a:rPr>
              <a:t>of test results </a:t>
            </a:r>
            <a:r>
              <a:rPr lang="en-GB" sz="3200" b="1" dirty="0" smtClean="0">
                <a:solidFill>
                  <a:schemeClr val="accent2">
                    <a:lumMod val="75000"/>
                  </a:schemeClr>
                </a:solidFill>
              </a:rPr>
              <a:t>on </a:t>
            </a:r>
            <a:r>
              <a:rPr lang="en-GB" sz="3200" b="1" dirty="0">
                <a:solidFill>
                  <a:schemeClr val="accent2">
                    <a:lumMod val="75000"/>
                  </a:schemeClr>
                </a:solidFill>
              </a:rPr>
              <a:t>the same cheese produced in different dairy plants </a:t>
            </a:r>
            <a:r>
              <a:rPr lang="en-GB" sz="3200" b="1" u="sng" dirty="0" smtClean="0">
                <a:solidFill>
                  <a:schemeClr val="accent2">
                    <a:lumMod val="75000"/>
                  </a:schemeClr>
                </a:solidFill>
              </a:rPr>
              <a:t>it</a:t>
            </a:r>
            <a:r>
              <a:rPr lang="en-GB" sz="3200" b="1" dirty="0" smtClean="0">
                <a:solidFill>
                  <a:schemeClr val="accent2">
                    <a:lumMod val="75000"/>
                  </a:schemeClr>
                </a:solidFill>
              </a:rPr>
              <a:t> will be </a:t>
            </a:r>
            <a:r>
              <a:rPr lang="en-GB" sz="3200" b="1" dirty="0">
                <a:solidFill>
                  <a:schemeClr val="accent2">
                    <a:lumMod val="75000"/>
                  </a:schemeClr>
                </a:solidFill>
              </a:rPr>
              <a:t>possible </a:t>
            </a:r>
            <a:r>
              <a:rPr lang="en-GB" sz="3200" b="1" u="sng" dirty="0" smtClean="0">
                <a:solidFill>
                  <a:schemeClr val="accent2">
                    <a:lumMod val="75000"/>
                  </a:schemeClr>
                </a:solidFill>
              </a:rPr>
              <a:t>to</a:t>
            </a:r>
            <a:r>
              <a:rPr lang="en-GB" sz="3200" b="1" dirty="0" smtClean="0">
                <a:solidFill>
                  <a:schemeClr val="accent2">
                    <a:lumMod val="75000"/>
                  </a:schemeClr>
                </a:solidFill>
              </a:rPr>
              <a:t> identify </a:t>
            </a:r>
            <a:r>
              <a:rPr lang="en-GB" sz="3200" b="1" dirty="0">
                <a:solidFill>
                  <a:schemeClr val="accent2">
                    <a:lumMod val="75000"/>
                  </a:schemeClr>
                </a:solidFill>
              </a:rPr>
              <a:t>those products that, </a:t>
            </a:r>
            <a:r>
              <a:rPr lang="en-GB" sz="3200" b="1" u="sng" dirty="0" smtClean="0">
                <a:solidFill>
                  <a:schemeClr val="accent2">
                    <a:lumMod val="75000"/>
                  </a:schemeClr>
                </a:solidFill>
              </a:rPr>
              <a:t>because of </a:t>
            </a:r>
            <a:r>
              <a:rPr lang="en-GB" sz="3200" b="1" u="sng" dirty="0">
                <a:solidFill>
                  <a:schemeClr val="accent2">
                    <a:lumMod val="75000"/>
                  </a:schemeClr>
                </a:solidFill>
              </a:rPr>
              <a:t>their intrinsic </a:t>
            </a:r>
            <a:r>
              <a:rPr lang="en-GB" sz="3200" b="1" u="sng" dirty="0" smtClean="0">
                <a:solidFill>
                  <a:schemeClr val="accent2">
                    <a:lumMod val="75000"/>
                  </a:schemeClr>
                </a:solidFill>
              </a:rPr>
              <a:t>properties</a:t>
            </a:r>
            <a:r>
              <a:rPr lang="en-GB" sz="3200" b="1" dirty="0" smtClean="0">
                <a:solidFill>
                  <a:schemeClr val="accent2">
                    <a:lumMod val="75000"/>
                  </a:schemeClr>
                </a:solidFill>
              </a:rPr>
              <a:t>, </a:t>
            </a:r>
            <a:r>
              <a:rPr lang="en-GB" sz="3200" b="1" dirty="0">
                <a:solidFill>
                  <a:schemeClr val="accent2">
                    <a:lumMod val="75000"/>
                  </a:schemeClr>
                </a:solidFill>
              </a:rPr>
              <a:t>are characterized </a:t>
            </a:r>
            <a:r>
              <a:rPr lang="en-GB" sz="3200" b="1" dirty="0" smtClean="0">
                <a:solidFill>
                  <a:schemeClr val="accent2">
                    <a:lumMod val="75000"/>
                  </a:schemeClr>
                </a:solidFill>
              </a:rPr>
              <a:t>by </a:t>
            </a:r>
            <a:r>
              <a:rPr lang="en-GB" sz="3200" b="1" u="sng" dirty="0" smtClean="0">
                <a:solidFill>
                  <a:schemeClr val="accent2">
                    <a:lumMod val="75000"/>
                  </a:schemeClr>
                </a:solidFill>
              </a:rPr>
              <a:t>“unavoidable”, </a:t>
            </a:r>
            <a:r>
              <a:rPr lang="en-GB" sz="3200" b="1" dirty="0" smtClean="0">
                <a:solidFill>
                  <a:schemeClr val="accent2">
                    <a:lumMod val="75000"/>
                  </a:schemeClr>
                </a:solidFill>
              </a:rPr>
              <a:t> </a:t>
            </a:r>
            <a:r>
              <a:rPr lang="en-GB" sz="3200" b="1" dirty="0">
                <a:solidFill>
                  <a:schemeClr val="accent2">
                    <a:lumMod val="75000"/>
                  </a:schemeClr>
                </a:solidFill>
              </a:rPr>
              <a:t>high ALP </a:t>
            </a:r>
            <a:r>
              <a:rPr lang="en-GB" sz="3200" b="1" dirty="0" smtClean="0">
                <a:solidFill>
                  <a:schemeClr val="accent2">
                    <a:lumMod val="75000"/>
                  </a:schemeClr>
                </a:solidFill>
              </a:rPr>
              <a:t>values, </a:t>
            </a:r>
            <a:r>
              <a:rPr lang="en-GB" sz="3200" b="1" u="sng" dirty="0" smtClean="0">
                <a:solidFill>
                  <a:schemeClr val="accent2">
                    <a:lumMod val="75000"/>
                  </a:schemeClr>
                </a:solidFill>
              </a:rPr>
              <a:t>being thus eligible</a:t>
            </a:r>
            <a:r>
              <a:rPr lang="en-GB" sz="3200" b="1" dirty="0" smtClean="0">
                <a:solidFill>
                  <a:schemeClr val="accent2">
                    <a:lumMod val="75000"/>
                  </a:schemeClr>
                </a:solidFill>
              </a:rPr>
              <a:t> for  possible derogations</a:t>
            </a:r>
            <a:r>
              <a:rPr lang="en-GB" sz="3200" b="1" dirty="0">
                <a:solidFill>
                  <a:schemeClr val="accent2">
                    <a:lumMod val="75000"/>
                  </a:schemeClr>
                </a:solidFill>
              </a:rPr>
              <a:t>. </a:t>
            </a:r>
            <a:endParaRPr lang="it-IT" sz="3200" b="1" dirty="0">
              <a:solidFill>
                <a:schemeClr val="accent2">
                  <a:lumMod val="75000"/>
                </a:schemeClr>
              </a:solidFill>
            </a:endParaRPr>
          </a:p>
        </p:txBody>
      </p:sp>
      <p:sp>
        <p:nvSpPr>
          <p:cNvPr id="21" name="Text Box 5"/>
          <p:cNvSpPr txBox="1">
            <a:spLocks noChangeArrowheads="1"/>
          </p:cNvSpPr>
          <p:nvPr/>
        </p:nvSpPr>
        <p:spPr bwMode="auto">
          <a:xfrm>
            <a:off x="-62542" y="38968344"/>
            <a:ext cx="28905432" cy="664218"/>
          </a:xfrm>
          <a:prstGeom prst="rect">
            <a:avLst/>
          </a:prstGeom>
          <a:solidFill>
            <a:schemeClr val="tx2">
              <a:alpha val="82000"/>
            </a:schemeClr>
          </a:solidFill>
          <a:ln>
            <a:noFill/>
          </a:ln>
          <a:extLst/>
        </p:spPr>
        <p:txBody>
          <a:bodyPr wrap="square" lIns="109156" tIns="54577" rIns="109156" bIns="54577">
            <a:spAutoFit/>
          </a:bodyPr>
          <a:lstStyle>
            <a:lvl1pPr defTabSz="1092200" eaLnBrk="0" hangingPunct="0">
              <a:defRPr sz="9200">
                <a:solidFill>
                  <a:schemeClr val="tx1"/>
                </a:solidFill>
                <a:latin typeface="Times New Roman" pitchFamily="18" charset="0"/>
              </a:defRPr>
            </a:lvl1pPr>
            <a:lvl2pPr marL="838200" indent="-322263" defTabSz="1092200" eaLnBrk="0" hangingPunct="0">
              <a:defRPr sz="9200">
                <a:solidFill>
                  <a:schemeClr val="tx1"/>
                </a:solidFill>
                <a:latin typeface="Times New Roman" pitchFamily="18" charset="0"/>
              </a:defRPr>
            </a:lvl2pPr>
            <a:lvl3pPr marL="1289050" indent="-258763" defTabSz="1092200" eaLnBrk="0" hangingPunct="0">
              <a:defRPr sz="9200">
                <a:solidFill>
                  <a:schemeClr val="tx1"/>
                </a:solidFill>
                <a:latin typeface="Times New Roman" pitchFamily="18" charset="0"/>
              </a:defRPr>
            </a:lvl3pPr>
            <a:lvl4pPr marL="1806575" indent="-258763" defTabSz="1092200" eaLnBrk="0" hangingPunct="0">
              <a:defRPr sz="9200">
                <a:solidFill>
                  <a:schemeClr val="tx1"/>
                </a:solidFill>
                <a:latin typeface="Times New Roman" pitchFamily="18" charset="0"/>
              </a:defRPr>
            </a:lvl4pPr>
            <a:lvl5pPr marL="2320925" indent="-257175" defTabSz="1092200" eaLnBrk="0" hangingPunct="0">
              <a:defRPr sz="9200">
                <a:solidFill>
                  <a:schemeClr val="tx1"/>
                </a:solidFill>
                <a:latin typeface="Times New Roman" pitchFamily="18" charset="0"/>
              </a:defRPr>
            </a:lvl5pPr>
            <a:lvl6pPr marL="2778125" indent="-257175" defTabSz="1092200" eaLnBrk="0" fontAlgn="base" hangingPunct="0">
              <a:spcBef>
                <a:spcPct val="0"/>
              </a:spcBef>
              <a:spcAft>
                <a:spcPct val="0"/>
              </a:spcAft>
              <a:defRPr sz="9200">
                <a:solidFill>
                  <a:schemeClr val="tx1"/>
                </a:solidFill>
                <a:latin typeface="Times New Roman" pitchFamily="18" charset="0"/>
              </a:defRPr>
            </a:lvl6pPr>
            <a:lvl7pPr marL="3235325" indent="-257175" defTabSz="1092200" eaLnBrk="0" fontAlgn="base" hangingPunct="0">
              <a:spcBef>
                <a:spcPct val="0"/>
              </a:spcBef>
              <a:spcAft>
                <a:spcPct val="0"/>
              </a:spcAft>
              <a:defRPr sz="9200">
                <a:solidFill>
                  <a:schemeClr val="tx1"/>
                </a:solidFill>
                <a:latin typeface="Times New Roman" pitchFamily="18" charset="0"/>
              </a:defRPr>
            </a:lvl7pPr>
            <a:lvl8pPr marL="3692525" indent="-257175" defTabSz="1092200" eaLnBrk="0" fontAlgn="base" hangingPunct="0">
              <a:spcBef>
                <a:spcPct val="0"/>
              </a:spcBef>
              <a:spcAft>
                <a:spcPct val="0"/>
              </a:spcAft>
              <a:defRPr sz="9200">
                <a:solidFill>
                  <a:schemeClr val="tx1"/>
                </a:solidFill>
                <a:latin typeface="Times New Roman" pitchFamily="18" charset="0"/>
              </a:defRPr>
            </a:lvl8pPr>
            <a:lvl9pPr marL="4149725" indent="-257175" defTabSz="1092200" eaLnBrk="0" fontAlgn="base" hangingPunct="0">
              <a:spcBef>
                <a:spcPct val="0"/>
              </a:spcBef>
              <a:spcAft>
                <a:spcPct val="0"/>
              </a:spcAft>
              <a:defRPr sz="9200">
                <a:solidFill>
                  <a:schemeClr val="tx1"/>
                </a:solidFill>
                <a:latin typeface="Times New Roman" pitchFamily="18" charset="0"/>
              </a:defRPr>
            </a:lvl9pPr>
          </a:lstStyle>
          <a:p>
            <a:pPr algn="ctr">
              <a:defRPr/>
            </a:pPr>
            <a:r>
              <a:rPr lang="it-IT" altLang="it-IT" sz="3600" dirty="0" smtClean="0">
                <a:solidFill>
                  <a:schemeClr val="bg1"/>
                </a:solidFill>
                <a:latin typeface="Tahoma" pitchFamily="34" charset="0"/>
                <a:cs typeface="Times New Roman" pitchFamily="18" charset="0"/>
              </a:rPr>
              <a:t>*Via Bianchi 7/9 – 25124 Brescia (</a:t>
            </a:r>
            <a:r>
              <a:rPr lang="it-IT" altLang="it-IT" sz="3600" dirty="0" err="1" smtClean="0">
                <a:solidFill>
                  <a:schemeClr val="bg1"/>
                </a:solidFill>
                <a:latin typeface="Tahoma" pitchFamily="34" charset="0"/>
                <a:cs typeface="Times New Roman" pitchFamily="18" charset="0"/>
              </a:rPr>
              <a:t>Italy</a:t>
            </a:r>
            <a:r>
              <a:rPr lang="it-IT" altLang="it-IT" sz="3600" dirty="0" smtClean="0">
                <a:solidFill>
                  <a:schemeClr val="bg1"/>
                </a:solidFill>
                <a:latin typeface="Tahoma" pitchFamily="34" charset="0"/>
                <a:cs typeface="Times New Roman" pitchFamily="18" charset="0"/>
              </a:rPr>
              <a:t>) Tel. +39 030 2290541 </a:t>
            </a:r>
            <a:r>
              <a:rPr lang="it-IT" altLang="it-IT" sz="3600" dirty="0" smtClean="0">
                <a:solidFill>
                  <a:schemeClr val="bg1"/>
                </a:solidFill>
                <a:latin typeface="Tahoma" pitchFamily="34" charset="0"/>
              </a:rPr>
              <a:t>E-mail: giuseppe.bolzoni</a:t>
            </a:r>
            <a:r>
              <a:rPr lang="it-IT" altLang="it-IT" sz="3600" dirty="0" smtClean="0">
                <a:solidFill>
                  <a:schemeClr val="bg1"/>
                </a:solidFill>
                <a:latin typeface="Tahoma" pitchFamily="34" charset="0"/>
                <a:cs typeface="Arial" charset="0"/>
              </a:rPr>
              <a:t>@izsler.it</a:t>
            </a:r>
            <a:endParaRPr lang="it-IT" altLang="it-IT" sz="3600" dirty="0" smtClean="0">
              <a:solidFill>
                <a:schemeClr val="bg1"/>
              </a:solidFill>
              <a:latin typeface="Tahoma" pitchFamily="34" charset="0"/>
            </a:endParaRPr>
          </a:p>
        </p:txBody>
      </p:sp>
      <p:sp>
        <p:nvSpPr>
          <p:cNvPr id="12" name="Rettangolo 11"/>
          <p:cNvSpPr/>
          <p:nvPr/>
        </p:nvSpPr>
        <p:spPr>
          <a:xfrm>
            <a:off x="-62542" y="-1"/>
            <a:ext cx="1142862" cy="38968345"/>
          </a:xfrm>
          <a:prstGeom prst="rect">
            <a:avLst/>
          </a:prstGeom>
          <a:solidFill>
            <a:schemeClr val="tx2">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t-IT" sz="5400" dirty="0" err="1" smtClean="0"/>
              <a:t>Research</a:t>
            </a:r>
            <a:r>
              <a:rPr lang="it-IT" sz="5400" dirty="0" smtClean="0"/>
              <a:t> Project </a:t>
            </a:r>
            <a:r>
              <a:rPr lang="it-IT" sz="5400" dirty="0" smtClean="0">
                <a:solidFill>
                  <a:srgbClr val="FFFF00"/>
                </a:solidFill>
              </a:rPr>
              <a:t>016/2010 </a:t>
            </a:r>
            <a:r>
              <a:rPr lang="it-IT" sz="5400" dirty="0" err="1" smtClean="0">
                <a:solidFill>
                  <a:srgbClr val="FFFF00"/>
                </a:solidFill>
              </a:rPr>
              <a:t>financed</a:t>
            </a:r>
            <a:r>
              <a:rPr lang="it-IT" sz="5400" dirty="0" smtClean="0">
                <a:solidFill>
                  <a:srgbClr val="FFFF00"/>
                </a:solidFill>
              </a:rPr>
              <a:t> by </a:t>
            </a:r>
            <a:r>
              <a:rPr lang="it-IT" sz="5400" dirty="0" err="1" smtClean="0">
                <a:solidFill>
                  <a:srgbClr val="FFFF00"/>
                </a:solidFill>
              </a:rPr>
              <a:t>Ministry</a:t>
            </a:r>
            <a:r>
              <a:rPr lang="it-IT" sz="5400" dirty="0" smtClean="0">
                <a:solidFill>
                  <a:srgbClr val="FFFF00"/>
                </a:solidFill>
              </a:rPr>
              <a:t> of </a:t>
            </a:r>
            <a:r>
              <a:rPr lang="it-IT" sz="5400" dirty="0" err="1" smtClean="0">
                <a:solidFill>
                  <a:srgbClr val="FFFF00"/>
                </a:solidFill>
              </a:rPr>
              <a:t>Health</a:t>
            </a:r>
            <a:endParaRPr lang="en-US" sz="5400" dirty="0">
              <a:solidFill>
                <a:srgbClr val="FFFF00"/>
              </a:solidFill>
            </a:endParaRPr>
          </a:p>
        </p:txBody>
      </p:sp>
      <p:sp>
        <p:nvSpPr>
          <p:cNvPr id="24" name="Rettangolo 23"/>
          <p:cNvSpPr/>
          <p:nvPr/>
        </p:nvSpPr>
        <p:spPr>
          <a:xfrm>
            <a:off x="28635506" y="-122462"/>
            <a:ext cx="228600" cy="39090806"/>
          </a:xfrm>
          <a:prstGeom prst="rect">
            <a:avLst/>
          </a:prstGeom>
          <a:solidFill>
            <a:schemeClr val="tx2">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ttangolo 21"/>
          <p:cNvSpPr/>
          <p:nvPr/>
        </p:nvSpPr>
        <p:spPr>
          <a:xfrm>
            <a:off x="-62542" y="-167496"/>
            <a:ext cx="28926648" cy="167495"/>
          </a:xfrm>
          <a:prstGeom prst="rect">
            <a:avLst/>
          </a:prstGeom>
          <a:solidFill>
            <a:schemeClr val="tx2">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ella 1"/>
          <p:cNvGraphicFramePr>
            <a:graphicFrameLocks noGrp="1"/>
          </p:cNvGraphicFramePr>
          <p:nvPr>
            <p:extLst>
              <p:ext uri="{D42A27DB-BD31-4B8C-83A1-F6EECF244321}">
                <p14:modId xmlns:p14="http://schemas.microsoft.com/office/powerpoint/2010/main" val="2523273170"/>
              </p:ext>
            </p:extLst>
          </p:nvPr>
        </p:nvGraphicFramePr>
        <p:xfrm>
          <a:off x="15471472" y="6490229"/>
          <a:ext cx="12025337" cy="10094976"/>
        </p:xfrm>
        <a:graphic>
          <a:graphicData uri="http://schemas.openxmlformats.org/drawingml/2006/table">
            <a:tbl>
              <a:tblPr firstRow="1" firstCol="1" bandRow="1">
                <a:tableStyleId>{5C22544A-7EE6-4342-B048-85BDC9FD1C3A}</a:tableStyleId>
              </a:tblPr>
              <a:tblGrid>
                <a:gridCol w="5734306"/>
                <a:gridCol w="3194691"/>
                <a:gridCol w="3096340"/>
              </a:tblGrid>
              <a:tr h="897304">
                <a:tc>
                  <a:txBody>
                    <a:bodyPr/>
                    <a:lstStyle/>
                    <a:p>
                      <a:pPr algn="ctr">
                        <a:lnSpc>
                          <a:spcPct val="115000"/>
                        </a:lnSpc>
                        <a:spcAft>
                          <a:spcPts val="1000"/>
                        </a:spcAft>
                      </a:pPr>
                      <a:r>
                        <a:rPr lang="en-GB" sz="3200" dirty="0">
                          <a:effectLst/>
                        </a:rPr>
                        <a:t>Category of Cheese</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effectLst/>
                        </a:rPr>
                        <a:t>N. of Samples</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effectLst/>
                        </a:rPr>
                        <a:t>Geometric Mean (</a:t>
                      </a:r>
                      <a:r>
                        <a:rPr lang="en-GB" sz="3200" dirty="0" err="1">
                          <a:effectLst/>
                        </a:rPr>
                        <a:t>mU</a:t>
                      </a:r>
                      <a:r>
                        <a:rPr lang="en-GB" sz="3200" dirty="0">
                          <a:effectLst/>
                        </a:rPr>
                        <a:t>/g)</a:t>
                      </a:r>
                      <a:endParaRPr lang="en-US" sz="3200" dirty="0">
                        <a:effectLst/>
                        <a:latin typeface="Calibri"/>
                        <a:ea typeface="Calibri"/>
                        <a:cs typeface="Times New Roman"/>
                      </a:endParaRPr>
                    </a:p>
                  </a:txBody>
                  <a:tcPr marL="68580" marR="68580" marT="0" marB="0">
                    <a:solidFill>
                      <a:schemeClr val="tx2">
                        <a:alpha val="82000"/>
                      </a:schemeClr>
                    </a:solidFill>
                  </a:tcPr>
                </a:tc>
              </a:tr>
              <a:tr h="435098">
                <a:tc>
                  <a:txBody>
                    <a:bodyPr/>
                    <a:lstStyle/>
                    <a:p>
                      <a:pPr algn="just">
                        <a:lnSpc>
                          <a:spcPct val="115000"/>
                        </a:lnSpc>
                        <a:spcAft>
                          <a:spcPts val="1000"/>
                        </a:spcAft>
                      </a:pPr>
                      <a:r>
                        <a:rPr lang="en-GB" sz="3200" dirty="0">
                          <a:effectLst/>
                        </a:rPr>
                        <a:t>COW’S MILK</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341</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8,22</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SHEEP’S MILK</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30</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6,81</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GOAT’S MILK</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36</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7,37</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MIXED MILK</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45</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7,00</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HARD PASTA</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122</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6,65</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SEMI-HARD PASTA</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147</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12,23</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SOFT PASTA</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183</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6,56</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COOKED PASTA</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88</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9,02</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SEMI-COOKED PASTA</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262</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8,00</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RAW PASTA</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102</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11,42</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WITH RIND</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377</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8,75</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a:effectLst/>
                        </a:rPr>
                        <a:t>NO RIND</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75</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3,17</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en-GB" sz="3200" dirty="0" smtClean="0">
                          <a:effectLst/>
                        </a:rPr>
                        <a:t>WITH</a:t>
                      </a:r>
                      <a:r>
                        <a:rPr lang="en-GB" sz="3200" baseline="0" dirty="0" smtClean="0">
                          <a:effectLst/>
                        </a:rPr>
                        <a:t> </a:t>
                      </a:r>
                      <a:r>
                        <a:rPr lang="en-GB" sz="3200" dirty="0" smtClean="0">
                          <a:effectLst/>
                        </a:rPr>
                        <a:t>ADDED </a:t>
                      </a:r>
                      <a:r>
                        <a:rPr lang="en-GB" sz="3200" dirty="0">
                          <a:effectLst/>
                        </a:rPr>
                        <a:t>INGREDIENTS</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35</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10,44</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it-IT" sz="3200" dirty="0" smtClean="0">
                          <a:effectLst/>
                          <a:latin typeface="Calibri"/>
                          <a:ea typeface="Calibri"/>
                          <a:cs typeface="Times New Roman"/>
                        </a:rPr>
                        <a:t>FRESH</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it-IT" sz="3200" dirty="0" smtClean="0">
                          <a:solidFill>
                            <a:schemeClr val="tx2"/>
                          </a:solidFill>
                          <a:effectLst/>
                          <a:latin typeface="Calibri"/>
                          <a:ea typeface="Calibri"/>
                          <a:cs typeface="Times New Roman"/>
                        </a:rPr>
                        <a:t>76</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it-IT" sz="3200" dirty="0" smtClean="0">
                          <a:solidFill>
                            <a:schemeClr val="tx2"/>
                          </a:solidFill>
                          <a:effectLst/>
                          <a:latin typeface="Calibri"/>
                          <a:ea typeface="Calibri"/>
                          <a:cs typeface="Times New Roman"/>
                        </a:rPr>
                        <a:t>5,07</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algn="just">
                        <a:lnSpc>
                          <a:spcPct val="115000"/>
                        </a:lnSpc>
                        <a:spcAft>
                          <a:spcPts val="1000"/>
                        </a:spcAft>
                      </a:pPr>
                      <a:r>
                        <a:rPr lang="it-IT" sz="3200" dirty="0" smtClean="0">
                          <a:effectLst/>
                          <a:latin typeface="Calibri"/>
                          <a:ea typeface="Calibri"/>
                          <a:cs typeface="Times New Roman"/>
                        </a:rPr>
                        <a:t>RIPENING  &lt;6 </a:t>
                      </a:r>
                      <a:r>
                        <a:rPr lang="it-IT" sz="3200" dirty="0" err="1" smtClean="0">
                          <a:effectLst/>
                          <a:latin typeface="Calibri"/>
                          <a:ea typeface="Calibri"/>
                          <a:cs typeface="Times New Roman"/>
                        </a:rPr>
                        <a:t>months</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it-IT" sz="3200" dirty="0" smtClean="0">
                          <a:solidFill>
                            <a:schemeClr val="tx2"/>
                          </a:solidFill>
                          <a:effectLst/>
                          <a:latin typeface="Calibri"/>
                          <a:ea typeface="Calibri"/>
                          <a:cs typeface="Times New Roman"/>
                        </a:rPr>
                        <a:t>265</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it-IT" sz="3200" dirty="0" smtClean="0">
                          <a:solidFill>
                            <a:schemeClr val="tx2"/>
                          </a:solidFill>
                          <a:effectLst/>
                          <a:latin typeface="Calibri"/>
                          <a:ea typeface="Calibri"/>
                          <a:cs typeface="Times New Roman"/>
                        </a:rPr>
                        <a:t>9,85</a:t>
                      </a:r>
                      <a:endParaRPr lang="en-US" sz="3200" dirty="0">
                        <a:solidFill>
                          <a:schemeClr val="tx2"/>
                        </a:solidFill>
                        <a:effectLst/>
                        <a:latin typeface="Calibri"/>
                        <a:ea typeface="Calibri"/>
                        <a:cs typeface="Times New Roman"/>
                      </a:endParaRPr>
                    </a:p>
                  </a:txBody>
                  <a:tcPr marL="68580" marR="68580" marT="0" marB="0"/>
                </a:tc>
              </a:tr>
              <a:tr h="435098">
                <a:tc>
                  <a:txBody>
                    <a:bodyPr/>
                    <a:lstStyle/>
                    <a:p>
                      <a:pPr marL="0" marR="0" indent="0" algn="just" defTabSz="3909060" rtl="0" eaLnBrk="1" fontAlgn="auto" latinLnBrk="0" hangingPunct="1">
                        <a:lnSpc>
                          <a:spcPct val="115000"/>
                        </a:lnSpc>
                        <a:spcBef>
                          <a:spcPts val="0"/>
                        </a:spcBef>
                        <a:spcAft>
                          <a:spcPts val="1000"/>
                        </a:spcAft>
                        <a:buClrTx/>
                        <a:buSzTx/>
                        <a:buFontTx/>
                        <a:buNone/>
                        <a:tabLst/>
                        <a:defRPr/>
                      </a:pPr>
                      <a:r>
                        <a:rPr lang="it-IT" sz="3200" dirty="0" smtClean="0">
                          <a:effectLst/>
                          <a:latin typeface="+mn-lt"/>
                          <a:ea typeface="Calibri"/>
                          <a:cs typeface="Times New Roman"/>
                        </a:rPr>
                        <a:t>RIPENING  &gt;6 </a:t>
                      </a:r>
                      <a:r>
                        <a:rPr lang="it-IT" sz="3200" dirty="0" err="1" smtClean="0">
                          <a:effectLst/>
                          <a:latin typeface="+mn-lt"/>
                          <a:ea typeface="Calibri"/>
                          <a:cs typeface="Times New Roman"/>
                        </a:rPr>
                        <a:t>months</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it-IT" sz="3200" dirty="0" smtClean="0">
                          <a:solidFill>
                            <a:schemeClr val="tx2"/>
                          </a:solidFill>
                          <a:effectLst/>
                          <a:latin typeface="Calibri"/>
                          <a:ea typeface="Calibri"/>
                          <a:cs typeface="Times New Roman"/>
                        </a:rPr>
                        <a:t>111</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it-IT" sz="3200" dirty="0" smtClean="0">
                          <a:solidFill>
                            <a:schemeClr val="tx2"/>
                          </a:solidFill>
                          <a:effectLst/>
                          <a:latin typeface="Calibri"/>
                          <a:ea typeface="Calibri"/>
                          <a:cs typeface="Times New Roman"/>
                        </a:rPr>
                        <a:t>6,81</a:t>
                      </a:r>
                      <a:endParaRPr lang="en-US" sz="3200" dirty="0">
                        <a:solidFill>
                          <a:schemeClr val="tx2"/>
                        </a:solidFill>
                        <a:effectLst/>
                        <a:latin typeface="Calibri"/>
                        <a:ea typeface="Calibri"/>
                        <a:cs typeface="Times New Roman"/>
                      </a:endParaRPr>
                    </a:p>
                  </a:txBody>
                  <a:tcPr marL="68580" marR="68580" marT="0" marB="0"/>
                </a:tc>
              </a:tr>
            </a:tbl>
          </a:graphicData>
        </a:graphic>
      </p:graphicFrame>
      <p:sp>
        <p:nvSpPr>
          <p:cNvPr id="3" name="CasellaDiTesto 2"/>
          <p:cNvSpPr txBox="1"/>
          <p:nvPr/>
        </p:nvSpPr>
        <p:spPr>
          <a:xfrm>
            <a:off x="15355366" y="16658924"/>
            <a:ext cx="12025337" cy="584775"/>
          </a:xfrm>
          <a:prstGeom prst="rect">
            <a:avLst/>
          </a:prstGeom>
          <a:noFill/>
        </p:spPr>
        <p:txBody>
          <a:bodyPr wrap="square" rtlCol="0">
            <a:spAutoFit/>
          </a:bodyPr>
          <a:lstStyle/>
          <a:p>
            <a:pPr algn="ctr"/>
            <a:r>
              <a:rPr lang="en-GB" sz="3200" b="1" dirty="0">
                <a:solidFill>
                  <a:schemeClr val="tx2"/>
                </a:solidFill>
              </a:rPr>
              <a:t>Table 1. ALP content  of  the main groups of cheese</a:t>
            </a:r>
            <a:endParaRPr lang="en-US" sz="3200" b="1" dirty="0">
              <a:solidFill>
                <a:schemeClr val="tx2"/>
              </a:solidFill>
            </a:endParaRPr>
          </a:p>
        </p:txBody>
      </p:sp>
      <p:graphicFrame>
        <p:nvGraphicFramePr>
          <p:cNvPr id="5" name="Tabella 4"/>
          <p:cNvGraphicFramePr>
            <a:graphicFrameLocks noGrp="1"/>
          </p:cNvGraphicFramePr>
          <p:nvPr>
            <p:extLst>
              <p:ext uri="{D42A27DB-BD31-4B8C-83A1-F6EECF244321}">
                <p14:modId xmlns:p14="http://schemas.microsoft.com/office/powerpoint/2010/main" val="3671181834"/>
              </p:ext>
            </p:extLst>
          </p:nvPr>
        </p:nvGraphicFramePr>
        <p:xfrm>
          <a:off x="15550915" y="17475600"/>
          <a:ext cx="12042792" cy="3022995"/>
        </p:xfrm>
        <a:graphic>
          <a:graphicData uri="http://schemas.openxmlformats.org/drawingml/2006/table">
            <a:tbl>
              <a:tblPr firstRow="1" firstCol="1" bandRow="1">
                <a:tableStyleId>{5C22544A-7EE6-4342-B048-85BDC9FD1C3A}</a:tableStyleId>
              </a:tblPr>
              <a:tblGrid>
                <a:gridCol w="5140750"/>
                <a:gridCol w="3258657"/>
                <a:gridCol w="3643385"/>
              </a:tblGrid>
              <a:tr h="1082603">
                <a:tc>
                  <a:txBody>
                    <a:bodyPr/>
                    <a:lstStyle/>
                    <a:p>
                      <a:pPr marL="0" algn="ctr" defTabSz="3909060" rtl="0" eaLnBrk="1" latinLnBrk="0" hangingPunct="1">
                        <a:lnSpc>
                          <a:spcPct val="115000"/>
                        </a:lnSpc>
                        <a:spcAft>
                          <a:spcPts val="1000"/>
                        </a:spcAft>
                      </a:pPr>
                      <a:r>
                        <a:rPr lang="it-IT" sz="3200" b="1" kern="1200" dirty="0" err="1" smtClean="0">
                          <a:solidFill>
                            <a:schemeClr val="lt1"/>
                          </a:solidFill>
                          <a:effectLst/>
                          <a:latin typeface="+mn-lt"/>
                          <a:ea typeface="+mn-ea"/>
                          <a:cs typeface="+mn-cs"/>
                        </a:rPr>
                        <a:t>Cheese</a:t>
                      </a:r>
                      <a:r>
                        <a:rPr lang="it-IT" sz="3200" b="1" kern="1200" baseline="0" dirty="0" smtClean="0">
                          <a:solidFill>
                            <a:schemeClr val="lt1"/>
                          </a:solidFill>
                          <a:effectLst/>
                          <a:latin typeface="+mn-lt"/>
                          <a:ea typeface="+mn-ea"/>
                          <a:cs typeface="+mn-cs"/>
                        </a:rPr>
                        <a:t> </a:t>
                      </a:r>
                      <a:r>
                        <a:rPr lang="it-IT" sz="3200" b="1" kern="1200" baseline="0" dirty="0" err="1" smtClean="0">
                          <a:solidFill>
                            <a:schemeClr val="lt1"/>
                          </a:solidFill>
                          <a:effectLst/>
                          <a:latin typeface="+mn-lt"/>
                          <a:ea typeface="+mn-ea"/>
                          <a:cs typeface="+mn-cs"/>
                        </a:rPr>
                        <a:t>Analysed</a:t>
                      </a:r>
                      <a:endParaRPr lang="en-US" sz="3200" b="1" kern="1200" dirty="0">
                        <a:solidFill>
                          <a:schemeClr val="lt1"/>
                        </a:solidFill>
                        <a:effectLst/>
                        <a:latin typeface="+mn-lt"/>
                        <a:ea typeface="+mn-ea"/>
                        <a:cs typeface="+mn-cs"/>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effectLst/>
                        </a:rPr>
                        <a:t>N° Samples</a:t>
                      </a:r>
                      <a:endParaRPr lang="en-US" sz="32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effectLst/>
                        </a:rPr>
                        <a:t>Geometric Mean </a:t>
                      </a:r>
                      <a:endParaRPr lang="en-US" sz="3200" dirty="0">
                        <a:effectLst/>
                      </a:endParaRPr>
                    </a:p>
                    <a:p>
                      <a:pPr algn="ctr">
                        <a:lnSpc>
                          <a:spcPct val="115000"/>
                        </a:lnSpc>
                        <a:spcAft>
                          <a:spcPts val="1000"/>
                        </a:spcAft>
                      </a:pPr>
                      <a:r>
                        <a:rPr lang="en-GB" sz="3200" dirty="0" err="1">
                          <a:effectLst/>
                        </a:rPr>
                        <a:t>mU</a:t>
                      </a:r>
                      <a:r>
                        <a:rPr lang="en-GB" sz="3200" dirty="0">
                          <a:effectLst/>
                        </a:rPr>
                        <a:t>/g</a:t>
                      </a:r>
                      <a:endParaRPr lang="en-US" sz="3200" dirty="0">
                        <a:effectLst/>
                        <a:latin typeface="Calibri"/>
                        <a:ea typeface="Calibri"/>
                        <a:cs typeface="Times New Roman"/>
                      </a:endParaRPr>
                    </a:p>
                  </a:txBody>
                  <a:tcPr marL="68580" marR="68580" marT="0" marB="0">
                    <a:solidFill>
                      <a:schemeClr val="tx2">
                        <a:alpha val="82000"/>
                      </a:schemeClr>
                    </a:solidFill>
                  </a:tcPr>
                </a:tc>
              </a:tr>
              <a:tr h="470112">
                <a:tc>
                  <a:txBody>
                    <a:bodyPr/>
                    <a:lstStyle/>
                    <a:p>
                      <a:pPr algn="just">
                        <a:lnSpc>
                          <a:spcPct val="115000"/>
                        </a:lnSpc>
                        <a:spcAft>
                          <a:spcPts val="1000"/>
                        </a:spcAft>
                      </a:pPr>
                      <a:r>
                        <a:rPr lang="en-GB" sz="2800" dirty="0" smtClean="0">
                          <a:effectLst/>
                        </a:rPr>
                        <a:t>ARTISANAL CHEESE</a:t>
                      </a:r>
                      <a:endParaRPr lang="en-US" sz="28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74</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42.24</a:t>
                      </a:r>
                      <a:endParaRPr lang="en-US" sz="3200" dirty="0">
                        <a:solidFill>
                          <a:schemeClr val="tx2"/>
                        </a:solidFill>
                        <a:effectLst/>
                        <a:latin typeface="Calibri"/>
                        <a:ea typeface="Calibri"/>
                        <a:cs typeface="Times New Roman"/>
                      </a:endParaRPr>
                    </a:p>
                  </a:txBody>
                  <a:tcPr marL="68580" marR="68580" marT="0" marB="0"/>
                </a:tc>
              </a:tr>
              <a:tr h="470112">
                <a:tc>
                  <a:txBody>
                    <a:bodyPr/>
                    <a:lstStyle/>
                    <a:p>
                      <a:pPr algn="just">
                        <a:lnSpc>
                          <a:spcPct val="115000"/>
                        </a:lnSpc>
                        <a:spcAft>
                          <a:spcPts val="1000"/>
                        </a:spcAft>
                      </a:pPr>
                      <a:r>
                        <a:rPr lang="en-GB" sz="2800" dirty="0" smtClean="0">
                          <a:effectLst/>
                        </a:rPr>
                        <a:t>INDUSTRIAL CHEESE</a:t>
                      </a:r>
                      <a:endParaRPr lang="en-US" sz="28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378</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7.92</a:t>
                      </a:r>
                      <a:endParaRPr lang="en-US" sz="3200" dirty="0">
                        <a:solidFill>
                          <a:schemeClr val="tx2"/>
                        </a:solidFill>
                        <a:effectLst/>
                        <a:latin typeface="Calibri"/>
                        <a:ea typeface="Calibri"/>
                        <a:cs typeface="Times New Roman"/>
                      </a:endParaRPr>
                    </a:p>
                  </a:txBody>
                  <a:tcPr marL="68580" marR="68580" marT="0" marB="0"/>
                </a:tc>
              </a:tr>
              <a:tr h="652667">
                <a:tc>
                  <a:txBody>
                    <a:bodyPr/>
                    <a:lstStyle/>
                    <a:p>
                      <a:pPr algn="l">
                        <a:lnSpc>
                          <a:spcPct val="115000"/>
                        </a:lnSpc>
                        <a:spcAft>
                          <a:spcPts val="1000"/>
                        </a:spcAft>
                      </a:pPr>
                      <a:r>
                        <a:rPr lang="en-GB" sz="2800" dirty="0" smtClean="0">
                          <a:effectLst/>
                        </a:rPr>
                        <a:t>TOTAL N.</a:t>
                      </a:r>
                      <a:r>
                        <a:rPr lang="en-GB" sz="2800" baseline="0" dirty="0" smtClean="0">
                          <a:effectLst/>
                        </a:rPr>
                        <a:t> OF</a:t>
                      </a:r>
                      <a:r>
                        <a:rPr lang="en-GB" sz="2800" dirty="0" smtClean="0">
                          <a:effectLst/>
                        </a:rPr>
                        <a:t> ANALYSED CHEESE</a:t>
                      </a:r>
                      <a:endParaRPr lang="en-US" sz="2800" dirty="0">
                        <a:effectLst/>
                        <a:latin typeface="Calibri"/>
                        <a:ea typeface="Calibri"/>
                        <a:cs typeface="Times New Roman"/>
                      </a:endParaRPr>
                    </a:p>
                  </a:txBody>
                  <a:tcPr marL="68580" marR="68580" marT="0" marB="0">
                    <a:solidFill>
                      <a:schemeClr val="tx2">
                        <a:alpha val="82000"/>
                      </a:schemeClr>
                    </a:solidFill>
                  </a:tcPr>
                </a:tc>
                <a:tc>
                  <a:txBody>
                    <a:bodyPr/>
                    <a:lstStyle/>
                    <a:p>
                      <a:pPr algn="ctr">
                        <a:lnSpc>
                          <a:spcPct val="115000"/>
                        </a:lnSpc>
                        <a:spcAft>
                          <a:spcPts val="1000"/>
                        </a:spcAft>
                      </a:pPr>
                      <a:r>
                        <a:rPr lang="en-GB" sz="3200" dirty="0">
                          <a:solidFill>
                            <a:schemeClr val="tx2"/>
                          </a:solidFill>
                          <a:effectLst/>
                        </a:rPr>
                        <a:t>452</a:t>
                      </a:r>
                      <a:endParaRPr lang="en-US" sz="3200" dirty="0">
                        <a:solidFill>
                          <a:schemeClr val="tx2"/>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en-GB" sz="3200" dirty="0">
                          <a:solidFill>
                            <a:schemeClr val="tx2"/>
                          </a:solidFill>
                          <a:effectLst/>
                        </a:rPr>
                        <a:t>8,73</a:t>
                      </a:r>
                      <a:endParaRPr lang="en-US" sz="3200" dirty="0">
                        <a:solidFill>
                          <a:schemeClr val="tx2"/>
                        </a:solidFill>
                        <a:effectLst/>
                        <a:latin typeface="Calibri"/>
                        <a:ea typeface="Calibri"/>
                        <a:cs typeface="Times New Roman"/>
                      </a:endParaRPr>
                    </a:p>
                  </a:txBody>
                  <a:tcPr marL="68580" marR="68580" marT="0" marB="0"/>
                </a:tc>
              </a:tr>
            </a:tbl>
          </a:graphicData>
        </a:graphic>
      </p:graphicFrame>
      <p:sp>
        <p:nvSpPr>
          <p:cNvPr id="6" name="CasellaDiTesto 5"/>
          <p:cNvSpPr txBox="1"/>
          <p:nvPr/>
        </p:nvSpPr>
        <p:spPr>
          <a:xfrm>
            <a:off x="15532625" y="20742934"/>
            <a:ext cx="11974288" cy="584775"/>
          </a:xfrm>
          <a:prstGeom prst="rect">
            <a:avLst/>
          </a:prstGeom>
          <a:noFill/>
        </p:spPr>
        <p:txBody>
          <a:bodyPr wrap="square" rtlCol="0">
            <a:spAutoFit/>
          </a:bodyPr>
          <a:lstStyle/>
          <a:p>
            <a:pPr algn="ctr"/>
            <a:r>
              <a:rPr lang="en-GB" sz="3200" b="1" dirty="0">
                <a:solidFill>
                  <a:schemeClr val="tx2"/>
                </a:solidFill>
              </a:rPr>
              <a:t>Table 2. </a:t>
            </a:r>
            <a:r>
              <a:rPr lang="en-GB" sz="3200" b="1" dirty="0" smtClean="0">
                <a:solidFill>
                  <a:schemeClr val="tx2"/>
                </a:solidFill>
              </a:rPr>
              <a:t>ALP content </a:t>
            </a:r>
            <a:r>
              <a:rPr lang="en-GB" sz="3200" b="1" dirty="0">
                <a:solidFill>
                  <a:schemeClr val="tx2"/>
                </a:solidFill>
              </a:rPr>
              <a:t>of  artisanal </a:t>
            </a:r>
            <a:r>
              <a:rPr lang="en-GB" sz="3200" b="1" dirty="0" smtClean="0">
                <a:solidFill>
                  <a:schemeClr val="tx2"/>
                </a:solidFill>
              </a:rPr>
              <a:t>vs. </a:t>
            </a:r>
            <a:r>
              <a:rPr lang="en-GB" sz="3200" b="1" dirty="0">
                <a:solidFill>
                  <a:schemeClr val="tx2"/>
                </a:solidFill>
              </a:rPr>
              <a:t>industrial cheese</a:t>
            </a:r>
            <a:endParaRPr lang="en-US" sz="3200" b="1" dirty="0">
              <a:solidFill>
                <a:schemeClr val="tx2"/>
              </a:solidFill>
            </a:endParaRPr>
          </a:p>
        </p:txBody>
      </p:sp>
      <p:sp>
        <p:nvSpPr>
          <p:cNvPr id="93" name="CasellaDiTesto 92"/>
          <p:cNvSpPr txBox="1"/>
          <p:nvPr/>
        </p:nvSpPr>
        <p:spPr>
          <a:xfrm>
            <a:off x="15320656" y="38092507"/>
            <a:ext cx="12488007" cy="584775"/>
          </a:xfrm>
          <a:prstGeom prst="rect">
            <a:avLst/>
          </a:prstGeom>
          <a:noFill/>
        </p:spPr>
        <p:txBody>
          <a:bodyPr wrap="square" rtlCol="0">
            <a:spAutoFit/>
          </a:bodyPr>
          <a:lstStyle/>
          <a:p>
            <a:pPr algn="ctr"/>
            <a:r>
              <a:rPr lang="en-GB" sz="3200" b="1" dirty="0">
                <a:solidFill>
                  <a:schemeClr val="tx2"/>
                </a:solidFill>
              </a:rPr>
              <a:t>Figure 1. </a:t>
            </a:r>
            <a:r>
              <a:rPr lang="en-GB" sz="3200" b="1" dirty="0" smtClean="0">
                <a:solidFill>
                  <a:schemeClr val="tx2"/>
                </a:solidFill>
              </a:rPr>
              <a:t>Flow chart </a:t>
            </a:r>
            <a:r>
              <a:rPr lang="en-GB" sz="3200" b="1" dirty="0">
                <a:solidFill>
                  <a:schemeClr val="tx2"/>
                </a:solidFill>
              </a:rPr>
              <a:t>of the control plan for </a:t>
            </a:r>
            <a:r>
              <a:rPr lang="en-GB" sz="3200" b="1" dirty="0" smtClean="0">
                <a:solidFill>
                  <a:schemeClr val="tx2"/>
                </a:solidFill>
              </a:rPr>
              <a:t>noncompliant </a:t>
            </a:r>
            <a:r>
              <a:rPr lang="en-GB" sz="3200" b="1" dirty="0">
                <a:solidFill>
                  <a:schemeClr val="tx2"/>
                </a:solidFill>
              </a:rPr>
              <a:t>cheese </a:t>
            </a:r>
            <a:endParaRPr lang="en-US" sz="3200" b="1" dirty="0">
              <a:solidFill>
                <a:schemeClr val="tx2"/>
              </a:solidFill>
            </a:endParaRPr>
          </a:p>
        </p:txBody>
      </p:sp>
      <p:sp>
        <p:nvSpPr>
          <p:cNvPr id="105" name="Rettangolo 104"/>
          <p:cNvSpPr/>
          <p:nvPr/>
        </p:nvSpPr>
        <p:spPr>
          <a:xfrm>
            <a:off x="20371830" y="23808129"/>
            <a:ext cx="3315665" cy="191647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INCORRECT HEAT TREATMENT</a:t>
            </a:r>
            <a:endParaRPr lang="en-US" sz="2800" dirty="0" smtClean="0"/>
          </a:p>
        </p:txBody>
      </p:sp>
      <p:sp>
        <p:nvSpPr>
          <p:cNvPr id="106" name="Rettangolo 105"/>
          <p:cNvSpPr/>
          <p:nvPr/>
        </p:nvSpPr>
        <p:spPr>
          <a:xfrm>
            <a:off x="24789696" y="23808129"/>
            <a:ext cx="2717218" cy="191647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solidFill>
                  <a:schemeClr val="tx2"/>
                </a:solidFill>
              </a:rPr>
              <a:t>TREATMENT CORRECTION</a:t>
            </a:r>
            <a:endParaRPr lang="en-US" sz="2800" b="1" dirty="0" smtClean="0">
              <a:solidFill>
                <a:schemeClr val="tx2"/>
              </a:solidFill>
            </a:endParaRPr>
          </a:p>
        </p:txBody>
      </p:sp>
      <p:sp>
        <p:nvSpPr>
          <p:cNvPr id="107" name="Rettangolo 106"/>
          <p:cNvSpPr/>
          <p:nvPr/>
        </p:nvSpPr>
        <p:spPr>
          <a:xfrm>
            <a:off x="20245159" y="26823119"/>
            <a:ext cx="3315665" cy="191769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EXTERNAL </a:t>
            </a:r>
            <a:r>
              <a:rPr lang="it-IT" sz="2800" dirty="0" smtClean="0">
                <a:solidFill>
                  <a:schemeClr val="bg1"/>
                </a:solidFill>
              </a:rPr>
              <a:t>CONTAMINATION </a:t>
            </a:r>
          </a:p>
          <a:p>
            <a:pPr algn="ctr"/>
            <a:r>
              <a:rPr lang="it-IT" sz="2800" dirty="0" smtClean="0">
                <a:solidFill>
                  <a:schemeClr val="bg1"/>
                </a:solidFill>
              </a:rPr>
              <a:t>(e.g.  </a:t>
            </a:r>
            <a:r>
              <a:rPr lang="it-IT" sz="2800" dirty="0" err="1" smtClean="0">
                <a:solidFill>
                  <a:schemeClr val="bg1"/>
                </a:solidFill>
              </a:rPr>
              <a:t>Coliforms</a:t>
            </a:r>
            <a:r>
              <a:rPr lang="it-IT" sz="2800" dirty="0" smtClean="0">
                <a:solidFill>
                  <a:schemeClr val="bg1"/>
                </a:solidFill>
              </a:rPr>
              <a:t>, </a:t>
            </a:r>
            <a:r>
              <a:rPr lang="it-IT" sz="2800" dirty="0" err="1" smtClean="0">
                <a:solidFill>
                  <a:schemeClr val="bg1"/>
                </a:solidFill>
              </a:rPr>
              <a:t>moulds</a:t>
            </a:r>
            <a:r>
              <a:rPr lang="it-IT" sz="2800" dirty="0" smtClean="0">
                <a:solidFill>
                  <a:schemeClr val="bg1"/>
                </a:solidFill>
              </a:rPr>
              <a:t>…)</a:t>
            </a:r>
            <a:endParaRPr lang="en-US" sz="2800" dirty="0" smtClean="0">
              <a:solidFill>
                <a:schemeClr val="bg1"/>
              </a:solidFill>
            </a:endParaRPr>
          </a:p>
        </p:txBody>
      </p:sp>
      <p:sp>
        <p:nvSpPr>
          <p:cNvPr id="109" name="Rettangolo 108"/>
          <p:cNvSpPr/>
          <p:nvPr/>
        </p:nvSpPr>
        <p:spPr>
          <a:xfrm>
            <a:off x="20245160" y="34697093"/>
            <a:ext cx="3315664" cy="1508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EXTERNAL CONTAMINATION </a:t>
            </a:r>
          </a:p>
          <a:p>
            <a:pPr algn="ctr"/>
            <a:r>
              <a:rPr lang="it-IT" sz="2800" dirty="0" smtClean="0">
                <a:solidFill>
                  <a:schemeClr val="bg1"/>
                </a:solidFill>
              </a:rPr>
              <a:t>(e.g. </a:t>
            </a:r>
            <a:r>
              <a:rPr lang="it-IT" sz="2800" dirty="0" err="1" smtClean="0">
                <a:solidFill>
                  <a:schemeClr val="bg1"/>
                </a:solidFill>
              </a:rPr>
              <a:t>Staph</a:t>
            </a:r>
            <a:r>
              <a:rPr lang="it-IT" sz="2800" dirty="0" smtClean="0">
                <a:solidFill>
                  <a:schemeClr val="bg1"/>
                </a:solidFill>
              </a:rPr>
              <a:t>)</a:t>
            </a:r>
            <a:endParaRPr lang="en-US" sz="2800" dirty="0" smtClean="0">
              <a:solidFill>
                <a:schemeClr val="bg1"/>
              </a:solidFill>
            </a:endParaRPr>
          </a:p>
        </p:txBody>
      </p:sp>
      <p:sp>
        <p:nvSpPr>
          <p:cNvPr id="110" name="Rettangolo 109"/>
          <p:cNvSpPr/>
          <p:nvPr/>
        </p:nvSpPr>
        <p:spPr>
          <a:xfrm>
            <a:off x="24720947" y="27031803"/>
            <a:ext cx="3395813" cy="150032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solidFill>
                  <a:schemeClr val="tx2"/>
                </a:solidFill>
              </a:rPr>
              <a:t>BASIC HYGIENE PROCEDURES</a:t>
            </a:r>
          </a:p>
          <a:p>
            <a:pPr algn="ctr"/>
            <a:r>
              <a:rPr lang="it-IT" sz="2800" b="1" dirty="0" smtClean="0">
                <a:solidFill>
                  <a:schemeClr val="tx2"/>
                </a:solidFill>
              </a:rPr>
              <a:t> (e.g.  </a:t>
            </a:r>
            <a:r>
              <a:rPr lang="it-IT" sz="2800" b="1" dirty="0" err="1" smtClean="0">
                <a:solidFill>
                  <a:schemeClr val="tx2"/>
                </a:solidFill>
              </a:rPr>
              <a:t>instruments</a:t>
            </a:r>
            <a:r>
              <a:rPr lang="it-IT" sz="2800" b="1" dirty="0" smtClean="0">
                <a:solidFill>
                  <a:schemeClr val="tx2"/>
                </a:solidFill>
              </a:rPr>
              <a:t>) </a:t>
            </a:r>
            <a:endParaRPr lang="en-US" sz="2800" b="1" dirty="0" smtClean="0">
              <a:solidFill>
                <a:schemeClr val="tx2"/>
              </a:solidFill>
            </a:endParaRPr>
          </a:p>
        </p:txBody>
      </p:sp>
      <p:sp>
        <p:nvSpPr>
          <p:cNvPr id="112" name="Rettangolo 111"/>
          <p:cNvSpPr/>
          <p:nvPr/>
        </p:nvSpPr>
        <p:spPr>
          <a:xfrm>
            <a:off x="24673917" y="34697093"/>
            <a:ext cx="2832997" cy="1508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solidFill>
                  <a:schemeClr val="tx2"/>
                </a:solidFill>
              </a:rPr>
              <a:t>BASIC HYGIENE PROCEDURES</a:t>
            </a:r>
          </a:p>
          <a:p>
            <a:pPr algn="ctr"/>
            <a:r>
              <a:rPr lang="it-IT" sz="2800" b="1" dirty="0" smtClean="0">
                <a:solidFill>
                  <a:schemeClr val="tx2"/>
                </a:solidFill>
              </a:rPr>
              <a:t>(e.g. </a:t>
            </a:r>
            <a:r>
              <a:rPr lang="it-IT" sz="2800" b="1" dirty="0" err="1">
                <a:solidFill>
                  <a:schemeClr val="tx2"/>
                </a:solidFill>
              </a:rPr>
              <a:t>k</a:t>
            </a:r>
            <a:r>
              <a:rPr lang="it-IT" sz="2800" b="1" dirty="0" err="1" smtClean="0">
                <a:solidFill>
                  <a:schemeClr val="tx2"/>
                </a:solidFill>
              </a:rPr>
              <a:t>nives</a:t>
            </a:r>
            <a:r>
              <a:rPr lang="it-IT" sz="2800" b="1" dirty="0" smtClean="0">
                <a:solidFill>
                  <a:schemeClr val="tx2"/>
                </a:solidFill>
              </a:rPr>
              <a:t>)</a:t>
            </a:r>
            <a:endParaRPr lang="en-US" sz="2800" b="1" dirty="0" smtClean="0">
              <a:solidFill>
                <a:schemeClr val="tx2"/>
              </a:solidFill>
            </a:endParaRPr>
          </a:p>
        </p:txBody>
      </p:sp>
      <p:sp>
        <p:nvSpPr>
          <p:cNvPr id="116" name="Freccia a destra 115"/>
          <p:cNvSpPr/>
          <p:nvPr/>
        </p:nvSpPr>
        <p:spPr>
          <a:xfrm>
            <a:off x="23978949" y="24301165"/>
            <a:ext cx="489204" cy="1034523"/>
          </a:xfrm>
          <a:prstGeom prst="rightArrow">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ccia a destra 118"/>
          <p:cNvSpPr/>
          <p:nvPr/>
        </p:nvSpPr>
        <p:spPr>
          <a:xfrm>
            <a:off x="19555357" y="24301166"/>
            <a:ext cx="489204" cy="1034522"/>
          </a:xfrm>
          <a:prstGeom prst="rightArrow">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Immagin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692107" y="3148037"/>
            <a:ext cx="1693470" cy="1760538"/>
          </a:xfrm>
          <a:prstGeom prst="rect">
            <a:avLst/>
          </a:prstGeom>
        </p:spPr>
      </p:pic>
      <p:sp>
        <p:nvSpPr>
          <p:cNvPr id="60" name="Freccia a destra 59"/>
          <p:cNvSpPr/>
          <p:nvPr/>
        </p:nvSpPr>
        <p:spPr>
          <a:xfrm>
            <a:off x="19310755" y="34934032"/>
            <a:ext cx="489204" cy="1034522"/>
          </a:xfrm>
          <a:prstGeom prst="rightArrow">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ccia a destra 61"/>
          <p:cNvSpPr/>
          <p:nvPr/>
        </p:nvSpPr>
        <p:spPr>
          <a:xfrm>
            <a:off x="23816469" y="34934032"/>
            <a:ext cx="489204" cy="1034522"/>
          </a:xfrm>
          <a:prstGeom prst="rightArrow">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ttangolo 67"/>
          <p:cNvSpPr/>
          <p:nvPr/>
        </p:nvSpPr>
        <p:spPr>
          <a:xfrm>
            <a:off x="20245159" y="30987715"/>
            <a:ext cx="3376741" cy="1967877"/>
          </a:xfrm>
          <a:prstGeom prst="rect">
            <a:avLst/>
          </a:prstGeom>
          <a:solidFill>
            <a:schemeClr val="tx2"/>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bg1"/>
                </a:solidFill>
              </a:rPr>
              <a:t>UNAVOIDABLE BACTERIAL INCREASE</a:t>
            </a:r>
            <a:endParaRPr lang="it-IT" sz="2800" dirty="0">
              <a:solidFill>
                <a:schemeClr val="bg1"/>
              </a:solidFill>
            </a:endParaRPr>
          </a:p>
        </p:txBody>
      </p:sp>
      <p:sp>
        <p:nvSpPr>
          <p:cNvPr id="81" name="Freccia a destra 80"/>
          <p:cNvSpPr/>
          <p:nvPr/>
        </p:nvSpPr>
        <p:spPr>
          <a:xfrm>
            <a:off x="23978949" y="27264704"/>
            <a:ext cx="489204" cy="1034522"/>
          </a:xfrm>
          <a:prstGeom prst="rightArrow">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e 25"/>
          <p:cNvSpPr/>
          <p:nvPr/>
        </p:nvSpPr>
        <p:spPr>
          <a:xfrm>
            <a:off x="24890595" y="31221053"/>
            <a:ext cx="2616319" cy="15012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rgbClr val="FF0000"/>
                </a:solidFill>
              </a:rPr>
              <a:t>PRODUCT SPECIFITY</a:t>
            </a:r>
            <a:endParaRPr lang="it-IT" sz="3200" b="1" dirty="0">
              <a:solidFill>
                <a:srgbClr val="FF0000"/>
              </a:solidFill>
            </a:endParaRPr>
          </a:p>
        </p:txBody>
      </p:sp>
      <p:grpSp>
        <p:nvGrpSpPr>
          <p:cNvPr id="25" name="Gruppo 24"/>
          <p:cNvGrpSpPr/>
          <p:nvPr/>
        </p:nvGrpSpPr>
        <p:grpSpPr>
          <a:xfrm>
            <a:off x="15532625" y="26794166"/>
            <a:ext cx="3640675" cy="6161426"/>
            <a:chOff x="15085345" y="26794166"/>
            <a:chExt cx="4087955" cy="6161426"/>
          </a:xfrm>
        </p:grpSpPr>
        <p:grpSp>
          <p:nvGrpSpPr>
            <p:cNvPr id="11" name="Gruppo 10"/>
            <p:cNvGrpSpPr/>
            <p:nvPr/>
          </p:nvGrpSpPr>
          <p:grpSpPr>
            <a:xfrm>
              <a:off x="15085345" y="26794166"/>
              <a:ext cx="4087955" cy="3870168"/>
              <a:chOff x="15158773" y="25569545"/>
              <a:chExt cx="4087955" cy="3355587"/>
            </a:xfrm>
          </p:grpSpPr>
          <p:sp>
            <p:nvSpPr>
              <p:cNvPr id="101" name="Rettangolo 100"/>
              <p:cNvSpPr/>
              <p:nvPr/>
            </p:nvSpPr>
            <p:spPr>
              <a:xfrm>
                <a:off x="16258727" y="26631134"/>
                <a:ext cx="2988000" cy="1062000"/>
              </a:xfrm>
              <a:prstGeom prst="rect">
                <a:avLst/>
              </a:prstGeom>
              <a:solidFill>
                <a:schemeClr val="accent2">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smtClean="0">
                    <a:solidFill>
                      <a:schemeClr val="tx2"/>
                    </a:solidFill>
                  </a:rPr>
                  <a:t>WITH/WITHOUT STARTER CULTURES</a:t>
                </a:r>
                <a:endParaRPr lang="en-US" sz="2600" dirty="0" smtClean="0">
                  <a:solidFill>
                    <a:schemeClr val="tx2"/>
                  </a:solidFill>
                </a:endParaRPr>
              </a:p>
            </p:txBody>
          </p:sp>
          <p:sp>
            <p:nvSpPr>
              <p:cNvPr id="102" name="Rettangolo 101"/>
              <p:cNvSpPr/>
              <p:nvPr/>
            </p:nvSpPr>
            <p:spPr>
              <a:xfrm>
                <a:off x="16258727" y="27693134"/>
                <a:ext cx="2988000" cy="1231998"/>
              </a:xfrm>
              <a:prstGeom prst="rect">
                <a:avLst/>
              </a:prstGeom>
              <a:solidFill>
                <a:schemeClr val="accent2">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smtClean="0">
                    <a:solidFill>
                      <a:schemeClr val="tx2"/>
                    </a:solidFill>
                  </a:rPr>
                  <a:t>WITH/WITHOUT ADDED INGREDIENTS</a:t>
                </a:r>
                <a:endParaRPr lang="en-US" sz="2600" dirty="0" smtClean="0">
                  <a:solidFill>
                    <a:schemeClr val="tx2"/>
                  </a:solidFill>
                </a:endParaRPr>
              </a:p>
            </p:txBody>
          </p:sp>
          <p:sp>
            <p:nvSpPr>
              <p:cNvPr id="53" name="Rettangolo 52"/>
              <p:cNvSpPr/>
              <p:nvPr/>
            </p:nvSpPr>
            <p:spPr>
              <a:xfrm>
                <a:off x="16258727" y="25569545"/>
                <a:ext cx="2988001" cy="1061589"/>
              </a:xfrm>
              <a:prstGeom prst="rect">
                <a:avLst/>
              </a:prstGeom>
              <a:solidFill>
                <a:schemeClr val="accent2">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smtClean="0">
                    <a:solidFill>
                      <a:schemeClr val="tx2"/>
                    </a:solidFill>
                  </a:rPr>
                  <a:t>TIME &amp; TEMPERATURE</a:t>
                </a:r>
                <a:endParaRPr lang="en-US" sz="2600" dirty="0" smtClean="0">
                  <a:solidFill>
                    <a:schemeClr val="tx2"/>
                  </a:solidFill>
                </a:endParaRPr>
              </a:p>
            </p:txBody>
          </p:sp>
          <p:sp>
            <p:nvSpPr>
              <p:cNvPr id="55" name="Rettangolo 54"/>
              <p:cNvSpPr/>
              <p:nvPr/>
            </p:nvSpPr>
            <p:spPr>
              <a:xfrm>
                <a:off x="15158773" y="25569545"/>
                <a:ext cx="1099954" cy="335558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t-IT" sz="3200" dirty="0" smtClean="0"/>
                  <a:t>COAGULATION</a:t>
                </a:r>
                <a:endParaRPr lang="en-US" sz="3200" dirty="0" smtClean="0"/>
              </a:p>
            </p:txBody>
          </p:sp>
        </p:grpSp>
        <p:grpSp>
          <p:nvGrpSpPr>
            <p:cNvPr id="10" name="Gruppo 9"/>
            <p:cNvGrpSpPr/>
            <p:nvPr/>
          </p:nvGrpSpPr>
          <p:grpSpPr>
            <a:xfrm>
              <a:off x="15085345" y="30664334"/>
              <a:ext cx="4087954" cy="2291258"/>
              <a:chOff x="15182746" y="29983346"/>
              <a:chExt cx="4087954" cy="2291258"/>
            </a:xfrm>
          </p:grpSpPr>
          <p:sp>
            <p:nvSpPr>
              <p:cNvPr id="57" name="Rettangolo 56"/>
              <p:cNvSpPr/>
              <p:nvPr/>
            </p:nvSpPr>
            <p:spPr>
              <a:xfrm>
                <a:off x="15182746" y="29983347"/>
                <a:ext cx="1099954" cy="22912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t-IT" sz="3200" dirty="0" smtClean="0"/>
                  <a:t>RIPENING</a:t>
                </a:r>
                <a:endParaRPr lang="en-US" sz="3200" dirty="0" smtClean="0"/>
              </a:p>
            </p:txBody>
          </p:sp>
          <p:sp>
            <p:nvSpPr>
              <p:cNvPr id="64" name="Rettangolo 63"/>
              <p:cNvSpPr/>
              <p:nvPr/>
            </p:nvSpPr>
            <p:spPr>
              <a:xfrm>
                <a:off x="16258727" y="29983346"/>
                <a:ext cx="3011973" cy="2291257"/>
              </a:xfrm>
              <a:prstGeom prst="rect">
                <a:avLst/>
              </a:prstGeom>
              <a:solidFill>
                <a:schemeClr val="accent2">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a:solidFill>
                      <a:schemeClr val="tx2"/>
                    </a:solidFill>
                  </a:rPr>
                  <a:t>RIND WITH </a:t>
                </a:r>
                <a:r>
                  <a:rPr lang="it-IT" sz="2600" dirty="0" smtClean="0">
                    <a:solidFill>
                      <a:schemeClr val="tx2"/>
                    </a:solidFill>
                  </a:rPr>
                  <a:t>NATURAL </a:t>
                </a:r>
                <a:r>
                  <a:rPr lang="it-IT" sz="2600" dirty="0" err="1" smtClean="0">
                    <a:solidFill>
                      <a:schemeClr val="tx2"/>
                    </a:solidFill>
                  </a:rPr>
                  <a:t>MOuLDS</a:t>
                </a:r>
                <a:r>
                  <a:rPr lang="it-IT" sz="2600" dirty="0" smtClean="0">
                    <a:solidFill>
                      <a:schemeClr val="tx2"/>
                    </a:solidFill>
                  </a:rPr>
                  <a:t>/RIND WITH FOREIGN MOLDS</a:t>
                </a:r>
                <a:endParaRPr lang="en-US" sz="2600" dirty="0" smtClean="0"/>
              </a:p>
            </p:txBody>
          </p:sp>
        </p:grpSp>
      </p:grpSp>
      <p:grpSp>
        <p:nvGrpSpPr>
          <p:cNvPr id="23" name="Gruppo 22"/>
          <p:cNvGrpSpPr/>
          <p:nvPr/>
        </p:nvGrpSpPr>
        <p:grpSpPr>
          <a:xfrm>
            <a:off x="15532625" y="23126126"/>
            <a:ext cx="3640675" cy="3149980"/>
            <a:chOff x="15085345" y="23126126"/>
            <a:chExt cx="4087955" cy="3149980"/>
          </a:xfrm>
        </p:grpSpPr>
        <p:sp>
          <p:nvSpPr>
            <p:cNvPr id="98" name="Rettangolo 97"/>
            <p:cNvSpPr/>
            <p:nvPr/>
          </p:nvSpPr>
          <p:spPr>
            <a:xfrm>
              <a:off x="15085345" y="23126126"/>
              <a:ext cx="1099954" cy="314998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t-IT" sz="3200" dirty="0" smtClean="0"/>
                <a:t>PASTEURIZATION</a:t>
              </a:r>
              <a:endParaRPr lang="en-US" sz="3200" dirty="0" smtClean="0"/>
            </a:p>
          </p:txBody>
        </p:sp>
        <p:sp>
          <p:nvSpPr>
            <p:cNvPr id="63" name="Rettangolo 62"/>
            <p:cNvSpPr/>
            <p:nvPr/>
          </p:nvSpPr>
          <p:spPr>
            <a:xfrm>
              <a:off x="16185300" y="23126126"/>
              <a:ext cx="2988000" cy="3149980"/>
            </a:xfrm>
            <a:prstGeom prst="rect">
              <a:avLst/>
            </a:prstGeom>
            <a:solidFill>
              <a:schemeClr val="accent2">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smtClean="0">
                  <a:solidFill>
                    <a:schemeClr val="tx2"/>
                  </a:solidFill>
                </a:rPr>
                <a:t>TIME &amp; TEMPERATURE</a:t>
              </a:r>
              <a:endParaRPr lang="en-US" sz="2600" dirty="0" smtClean="0">
                <a:solidFill>
                  <a:schemeClr val="tx2"/>
                </a:solidFill>
              </a:endParaRPr>
            </a:p>
          </p:txBody>
        </p:sp>
      </p:grpSp>
      <p:grpSp>
        <p:nvGrpSpPr>
          <p:cNvPr id="28" name="Gruppo 27"/>
          <p:cNvGrpSpPr/>
          <p:nvPr/>
        </p:nvGrpSpPr>
        <p:grpSpPr>
          <a:xfrm>
            <a:off x="15532625" y="33868807"/>
            <a:ext cx="3605978" cy="3164972"/>
            <a:chOff x="15320656" y="34659993"/>
            <a:chExt cx="4077230" cy="3164972"/>
          </a:xfrm>
        </p:grpSpPr>
        <p:sp>
          <p:nvSpPr>
            <p:cNvPr id="104" name="Rettangolo 103"/>
            <p:cNvSpPr/>
            <p:nvPr/>
          </p:nvSpPr>
          <p:spPr>
            <a:xfrm>
              <a:off x="15320656" y="34659993"/>
              <a:ext cx="1072518" cy="31649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t-IT" sz="3200" dirty="0" smtClean="0"/>
                <a:t>PORTIONING &amp; PACKAGING</a:t>
              </a:r>
              <a:endParaRPr lang="en-US" sz="2800" dirty="0" smtClean="0"/>
            </a:p>
          </p:txBody>
        </p:sp>
        <p:sp>
          <p:nvSpPr>
            <p:cNvPr id="65" name="Rettangolo 64"/>
            <p:cNvSpPr/>
            <p:nvPr/>
          </p:nvSpPr>
          <p:spPr>
            <a:xfrm>
              <a:off x="16411127" y="34659993"/>
              <a:ext cx="2986759" cy="3164972"/>
            </a:xfrm>
            <a:prstGeom prst="rect">
              <a:avLst/>
            </a:prstGeom>
            <a:solidFill>
              <a:schemeClr val="accent2">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smtClean="0">
                  <a:solidFill>
                    <a:schemeClr val="tx2"/>
                  </a:solidFill>
                </a:rPr>
                <a:t>IN THE DAIRY FARM/</a:t>
              </a:r>
            </a:p>
            <a:p>
              <a:pPr algn="ctr"/>
              <a:r>
                <a:rPr lang="it-IT" sz="2600" dirty="0" smtClean="0">
                  <a:solidFill>
                    <a:schemeClr val="tx2"/>
                  </a:solidFill>
                </a:rPr>
                <a:t>AT THE SUPERMARKET</a:t>
              </a:r>
              <a:endParaRPr lang="en-US" sz="2600" dirty="0" smtClean="0">
                <a:solidFill>
                  <a:schemeClr val="tx2"/>
                </a:solidFill>
              </a:endParaRPr>
            </a:p>
          </p:txBody>
        </p:sp>
      </p:grpSp>
      <p:sp>
        <p:nvSpPr>
          <p:cNvPr id="69" name="Freccia a destra 68"/>
          <p:cNvSpPr/>
          <p:nvPr/>
        </p:nvSpPr>
        <p:spPr>
          <a:xfrm>
            <a:off x="23978949" y="31454392"/>
            <a:ext cx="489204" cy="1034522"/>
          </a:xfrm>
          <a:prstGeom prst="rightArrow">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uppo 35"/>
          <p:cNvGrpSpPr/>
          <p:nvPr/>
        </p:nvGrpSpPr>
        <p:grpSpPr>
          <a:xfrm>
            <a:off x="19630016" y="28660465"/>
            <a:ext cx="1738018" cy="1951914"/>
            <a:chOff x="19451019" y="28660465"/>
            <a:chExt cx="1738018" cy="1951914"/>
          </a:xfrm>
        </p:grpSpPr>
        <p:sp>
          <p:nvSpPr>
            <p:cNvPr id="30" name="Freccia curva 29"/>
            <p:cNvSpPr/>
            <p:nvPr/>
          </p:nvSpPr>
          <p:spPr>
            <a:xfrm rot="5400000">
              <a:off x="19720056" y="29143398"/>
              <a:ext cx="1426415" cy="1511547"/>
            </a:xfrm>
            <a:prstGeom prst="bentArrow">
              <a:avLst/>
            </a:prstGeom>
            <a:solidFill>
              <a:schemeClr val="accent1"/>
            </a:solidFill>
            <a:ln>
              <a:solidFill>
                <a:schemeClr val="tx2"/>
              </a:solidFill>
            </a:ln>
            <a:scene3d>
              <a:camera prst="isometricOffAxis2Right"/>
              <a:lightRig rig="threePt" dir="t"/>
            </a:scene3d>
            <a:sp3d z="2349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6" name="Freccia curva 65"/>
            <p:cNvSpPr/>
            <p:nvPr/>
          </p:nvSpPr>
          <p:spPr>
            <a:xfrm rot="4821126">
              <a:off x="19563777" y="28547707"/>
              <a:ext cx="1426415" cy="1651931"/>
            </a:xfrm>
            <a:prstGeom prst="bentArrow">
              <a:avLst/>
            </a:prstGeom>
            <a:solidFill>
              <a:schemeClr val="accent1"/>
            </a:solidFill>
            <a:ln>
              <a:solidFill>
                <a:schemeClr val="tx2"/>
              </a:solidFill>
            </a:ln>
            <a:scene3d>
              <a:camera prst="isometricOffAxis2Right">
                <a:rot lat="821450" lon="14325792" rev="21083601"/>
              </a:camera>
              <a:lightRig rig="threePt" dir="t"/>
            </a:scene3d>
            <a:sp3d z="2349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grpSp>
    </p:spTree>
    <p:extLst>
      <p:ext uri="{BB962C8B-B14F-4D97-AF65-F5344CB8AC3E}">
        <p14:creationId xmlns:p14="http://schemas.microsoft.com/office/powerpoint/2010/main" val="433493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2608</TotalTime>
  <Words>886</Words>
  <Application>Microsoft Office PowerPoint</Application>
  <PresentationFormat>Personalizzato</PresentationFormat>
  <Paragraphs>113</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MASSIMO AMADORI</dc:creator>
  <cp:lastModifiedBy>GIUSEPPE BOLZONI</cp:lastModifiedBy>
  <cp:revision>152</cp:revision>
  <dcterms:modified xsi:type="dcterms:W3CDTF">2015-05-19T13:34:49Z</dcterms:modified>
</cp:coreProperties>
</file>