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30267275" cy="42794238"/>
  <p:notesSz cx="6794500" cy="9931400"/>
  <p:defaultTextStyle>
    <a:defPPr>
      <a:defRPr lang="en-US"/>
    </a:defPPr>
    <a:lvl1pPr marL="0" algn="l" defTabSz="1927647" rtl="0" eaLnBrk="1" latinLnBrk="0" hangingPunct="1">
      <a:defRPr sz="3800" kern="1200">
        <a:solidFill>
          <a:schemeClr val="tx1"/>
        </a:solidFill>
        <a:latin typeface="+mn-lt"/>
        <a:ea typeface="+mn-ea"/>
        <a:cs typeface="+mn-cs"/>
      </a:defRPr>
    </a:lvl1pPr>
    <a:lvl2pPr marL="963823" algn="l" defTabSz="1927647" rtl="0" eaLnBrk="1" latinLnBrk="0" hangingPunct="1">
      <a:defRPr sz="3800" kern="1200">
        <a:solidFill>
          <a:schemeClr val="tx1"/>
        </a:solidFill>
        <a:latin typeface="+mn-lt"/>
        <a:ea typeface="+mn-ea"/>
        <a:cs typeface="+mn-cs"/>
      </a:defRPr>
    </a:lvl2pPr>
    <a:lvl3pPr marL="1927647" algn="l" defTabSz="1927647" rtl="0" eaLnBrk="1" latinLnBrk="0" hangingPunct="1">
      <a:defRPr sz="3800" kern="1200">
        <a:solidFill>
          <a:schemeClr val="tx1"/>
        </a:solidFill>
        <a:latin typeface="+mn-lt"/>
        <a:ea typeface="+mn-ea"/>
        <a:cs typeface="+mn-cs"/>
      </a:defRPr>
    </a:lvl3pPr>
    <a:lvl4pPr marL="2891470" algn="l" defTabSz="1927647" rtl="0" eaLnBrk="1" latinLnBrk="0" hangingPunct="1">
      <a:defRPr sz="3800" kern="1200">
        <a:solidFill>
          <a:schemeClr val="tx1"/>
        </a:solidFill>
        <a:latin typeface="+mn-lt"/>
        <a:ea typeface="+mn-ea"/>
        <a:cs typeface="+mn-cs"/>
      </a:defRPr>
    </a:lvl4pPr>
    <a:lvl5pPr marL="3855293" algn="l" defTabSz="1927647" rtl="0" eaLnBrk="1" latinLnBrk="0" hangingPunct="1">
      <a:defRPr sz="3800" kern="1200">
        <a:solidFill>
          <a:schemeClr val="tx1"/>
        </a:solidFill>
        <a:latin typeface="+mn-lt"/>
        <a:ea typeface="+mn-ea"/>
        <a:cs typeface="+mn-cs"/>
      </a:defRPr>
    </a:lvl5pPr>
    <a:lvl6pPr marL="4819117" algn="l" defTabSz="1927647" rtl="0" eaLnBrk="1" latinLnBrk="0" hangingPunct="1">
      <a:defRPr sz="3800" kern="1200">
        <a:solidFill>
          <a:schemeClr val="tx1"/>
        </a:solidFill>
        <a:latin typeface="+mn-lt"/>
        <a:ea typeface="+mn-ea"/>
        <a:cs typeface="+mn-cs"/>
      </a:defRPr>
    </a:lvl6pPr>
    <a:lvl7pPr marL="5782940" algn="l" defTabSz="1927647" rtl="0" eaLnBrk="1" latinLnBrk="0" hangingPunct="1">
      <a:defRPr sz="3800" kern="1200">
        <a:solidFill>
          <a:schemeClr val="tx1"/>
        </a:solidFill>
        <a:latin typeface="+mn-lt"/>
        <a:ea typeface="+mn-ea"/>
        <a:cs typeface="+mn-cs"/>
      </a:defRPr>
    </a:lvl7pPr>
    <a:lvl8pPr marL="6746763" algn="l" defTabSz="1927647" rtl="0" eaLnBrk="1" latinLnBrk="0" hangingPunct="1">
      <a:defRPr sz="3800" kern="1200">
        <a:solidFill>
          <a:schemeClr val="tx1"/>
        </a:solidFill>
        <a:latin typeface="+mn-lt"/>
        <a:ea typeface="+mn-ea"/>
        <a:cs typeface="+mn-cs"/>
      </a:defRPr>
    </a:lvl8pPr>
    <a:lvl9pPr marL="7710587" algn="l" defTabSz="1927647" rtl="0" eaLnBrk="1" latinLnBrk="0" hangingPunct="1">
      <a:defRPr sz="3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463" userDrawn="1">
          <p15:clr>
            <a:srgbClr val="A4A3A4"/>
          </p15:clr>
        </p15:guide>
        <p15:guide id="2" pos="30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FFFFD5"/>
    <a:srgbClr val="FFFFCC"/>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1"/>
    <p:restoredTop sz="94674"/>
  </p:normalViewPr>
  <p:slideViewPr>
    <p:cSldViewPr>
      <p:cViewPr>
        <p:scale>
          <a:sx n="30" d="100"/>
          <a:sy n="30" d="100"/>
        </p:scale>
        <p:origin x="-42" y="2256"/>
      </p:cViewPr>
      <p:guideLst>
        <p:guide orient="horz" pos="5463"/>
        <p:guide pos="3053"/>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8.9336561506754078E-2"/>
          <c:y val="3.1398813787904309E-2"/>
          <c:w val="0.89251162213245638"/>
          <c:h val="0.5640099220225897"/>
        </c:manualLayout>
      </c:layout>
      <c:barChart>
        <c:barDir val="col"/>
        <c:grouping val="clustered"/>
        <c:varyColors val="0"/>
        <c:ser>
          <c:idx val="0"/>
          <c:order val="0"/>
          <c:spPr>
            <a:solidFill>
              <a:schemeClr val="accent3">
                <a:lumMod val="60000"/>
                <a:lumOff val="40000"/>
              </a:schemeClr>
            </a:solidFill>
            <a:ln>
              <a:solidFill>
                <a:schemeClr val="accent1"/>
              </a:solidFill>
            </a:ln>
          </c:spPr>
          <c:invertIfNegative val="0"/>
          <c:cat>
            <c:strRef>
              <c:f>'Dati per poster'!$A$5:$A$17</c:f>
              <c:strCache>
                <c:ptCount val="13"/>
                <c:pt idx="0">
                  <c:v>Cloxacillin</c:v>
                </c:pt>
                <c:pt idx="1">
                  <c:v>Dicloxacillin</c:v>
                </c:pt>
                <c:pt idx="2">
                  <c:v>Nafcillin</c:v>
                </c:pt>
                <c:pt idx="3">
                  <c:v>Oxacillin</c:v>
                </c:pt>
                <c:pt idx="4">
                  <c:v>Penicillin G</c:v>
                </c:pt>
                <c:pt idx="5">
                  <c:v>Cefazolin</c:v>
                </c:pt>
                <c:pt idx="6">
                  <c:v>Cefoperazone</c:v>
                </c:pt>
                <c:pt idx="7">
                  <c:v>Cefquinome</c:v>
                </c:pt>
                <c:pt idx="8">
                  <c:v>Ceftiofur</c:v>
                </c:pt>
                <c:pt idx="9">
                  <c:v>Cephacetrile</c:v>
                </c:pt>
                <c:pt idx="10">
                  <c:v>Cephalexin</c:v>
                </c:pt>
                <c:pt idx="11">
                  <c:v>Cephalonium</c:v>
                </c:pt>
                <c:pt idx="12">
                  <c:v>Cephapirin </c:v>
                </c:pt>
              </c:strCache>
            </c:strRef>
          </c:cat>
          <c:val>
            <c:numRef>
              <c:f>'Dati per poster'!$B$5:$B$17</c:f>
              <c:numCache>
                <c:formatCode>0</c:formatCode>
                <c:ptCount val="13"/>
                <c:pt idx="0">
                  <c:v>86.7</c:v>
                </c:pt>
                <c:pt idx="1">
                  <c:v>102.85</c:v>
                </c:pt>
                <c:pt idx="2">
                  <c:v>90.95</c:v>
                </c:pt>
                <c:pt idx="3">
                  <c:v>85.85</c:v>
                </c:pt>
                <c:pt idx="4">
                  <c:v>89.25</c:v>
                </c:pt>
                <c:pt idx="5">
                  <c:v>88.399999999999991</c:v>
                </c:pt>
                <c:pt idx="6">
                  <c:v>85.85</c:v>
                </c:pt>
                <c:pt idx="7">
                  <c:v>89.25</c:v>
                </c:pt>
                <c:pt idx="8">
                  <c:v>86.7</c:v>
                </c:pt>
                <c:pt idx="9">
                  <c:v>90.1</c:v>
                </c:pt>
                <c:pt idx="10">
                  <c:v>92.649999999999991</c:v>
                </c:pt>
                <c:pt idx="11">
                  <c:v>91.8</c:v>
                </c:pt>
                <c:pt idx="12">
                  <c:v>100.3</c:v>
                </c:pt>
              </c:numCache>
            </c:numRef>
          </c:val>
        </c:ser>
        <c:dLbls>
          <c:showLegendKey val="0"/>
          <c:showVal val="0"/>
          <c:showCatName val="0"/>
          <c:showSerName val="0"/>
          <c:showPercent val="0"/>
          <c:showBubbleSize val="0"/>
        </c:dLbls>
        <c:gapWidth val="100"/>
        <c:axId val="163430400"/>
        <c:axId val="163431936"/>
      </c:barChart>
      <c:catAx>
        <c:axId val="163430400"/>
        <c:scaling>
          <c:orientation val="minMax"/>
        </c:scaling>
        <c:delete val="0"/>
        <c:axPos val="b"/>
        <c:numFmt formatCode="General" sourceLinked="0"/>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it-IT"/>
          </a:p>
        </c:txPr>
        <c:crossAx val="163431936"/>
        <c:crosses val="autoZero"/>
        <c:auto val="1"/>
        <c:lblAlgn val="ctr"/>
        <c:lblOffset val="100"/>
        <c:noMultiLvlLbl val="0"/>
      </c:catAx>
      <c:valAx>
        <c:axId val="163431936"/>
        <c:scaling>
          <c:orientation val="minMax"/>
          <c:max val="110"/>
          <c:min val="0"/>
        </c:scaling>
        <c:delete val="0"/>
        <c:axPos val="l"/>
        <c:numFmt formatCode="0" sourceLinked="1"/>
        <c:majorTickMark val="out"/>
        <c:minorTickMark val="none"/>
        <c:tickLblPos val="nextTo"/>
        <c:txPr>
          <a:bodyPr/>
          <a:lstStyle/>
          <a:p>
            <a:pPr>
              <a:defRPr sz="1900">
                <a:latin typeface="Arial" panose="020B0604020202020204" pitchFamily="34" charset="0"/>
                <a:cs typeface="Arial" panose="020B0604020202020204" pitchFamily="34" charset="0"/>
              </a:defRPr>
            </a:pPr>
            <a:endParaRPr lang="it-IT"/>
          </a:p>
        </c:txPr>
        <c:crossAx val="163430400"/>
        <c:crosses val="autoZero"/>
        <c:crossBetween val="between"/>
        <c:majorUnit val="20"/>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271897492010082"/>
          <c:y val="0.15241884467867831"/>
          <c:w val="0.82281025889455706"/>
          <c:h val="0.5162394128940031"/>
        </c:manualLayout>
      </c:layout>
      <c:barChart>
        <c:barDir val="col"/>
        <c:grouping val="clustered"/>
        <c:varyColors val="0"/>
        <c:ser>
          <c:idx val="0"/>
          <c:order val="0"/>
          <c:spPr>
            <a:solidFill>
              <a:schemeClr val="accent6">
                <a:lumMod val="60000"/>
                <a:lumOff val="40000"/>
              </a:schemeClr>
            </a:solidFill>
            <a:ln>
              <a:solidFill>
                <a:schemeClr val="accent6">
                  <a:lumMod val="75000"/>
                </a:schemeClr>
              </a:solidFill>
            </a:ln>
          </c:spPr>
          <c:invertIfNegative val="0"/>
          <c:cat>
            <c:strRef>
              <c:f>'Dati per poster'!$A$18:$A$21</c:f>
              <c:strCache>
                <c:ptCount val="4"/>
                <c:pt idx="0">
                  <c:v>Erythromycin A</c:v>
                </c:pt>
                <c:pt idx="1">
                  <c:v>Spiramycin-I</c:v>
                </c:pt>
                <c:pt idx="2">
                  <c:v>Tilmicosin</c:v>
                </c:pt>
                <c:pt idx="3">
                  <c:v>Tylosin A</c:v>
                </c:pt>
              </c:strCache>
            </c:strRef>
          </c:cat>
          <c:val>
            <c:numRef>
              <c:f>'Dati per poster'!$B$18:$B$21</c:f>
              <c:numCache>
                <c:formatCode>0</c:formatCode>
                <c:ptCount val="4"/>
                <c:pt idx="0">
                  <c:v>107.95</c:v>
                </c:pt>
                <c:pt idx="1">
                  <c:v>73.099999999999994</c:v>
                </c:pt>
                <c:pt idx="2">
                  <c:v>88.399999999999991</c:v>
                </c:pt>
                <c:pt idx="3">
                  <c:v>72.25</c:v>
                </c:pt>
              </c:numCache>
            </c:numRef>
          </c:val>
        </c:ser>
        <c:dLbls>
          <c:showLegendKey val="0"/>
          <c:showVal val="0"/>
          <c:showCatName val="0"/>
          <c:showSerName val="0"/>
          <c:showPercent val="0"/>
          <c:showBubbleSize val="0"/>
        </c:dLbls>
        <c:gapWidth val="100"/>
        <c:axId val="163091200"/>
        <c:axId val="163092736"/>
      </c:barChart>
      <c:catAx>
        <c:axId val="163091200"/>
        <c:scaling>
          <c:orientation val="minMax"/>
        </c:scaling>
        <c:delete val="0"/>
        <c:axPos val="b"/>
        <c:numFmt formatCode="General" sourceLinked="0"/>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it-IT"/>
          </a:p>
        </c:txPr>
        <c:crossAx val="163092736"/>
        <c:crosses val="autoZero"/>
        <c:auto val="1"/>
        <c:lblAlgn val="ctr"/>
        <c:lblOffset val="100"/>
        <c:noMultiLvlLbl val="0"/>
      </c:catAx>
      <c:valAx>
        <c:axId val="163092736"/>
        <c:scaling>
          <c:orientation val="minMax"/>
          <c:max val="110"/>
          <c:min val="0"/>
        </c:scaling>
        <c:delete val="0"/>
        <c:axPos val="l"/>
        <c:numFmt formatCode="0" sourceLinked="1"/>
        <c:majorTickMark val="out"/>
        <c:minorTickMark val="none"/>
        <c:tickLblPos val="nextTo"/>
        <c:txPr>
          <a:bodyPr/>
          <a:lstStyle/>
          <a:p>
            <a:pPr>
              <a:defRPr sz="1900">
                <a:latin typeface="Arial" panose="020B0604020202020204" pitchFamily="34" charset="0"/>
                <a:cs typeface="Arial" panose="020B0604020202020204" pitchFamily="34" charset="0"/>
              </a:defRPr>
            </a:pPr>
            <a:endParaRPr lang="it-IT"/>
          </a:p>
        </c:txPr>
        <c:crossAx val="163091200"/>
        <c:crosses val="autoZero"/>
        <c:crossBetween val="between"/>
        <c:majorUnit val="20"/>
      </c:valAx>
      <c:spPr>
        <a:noFill/>
        <a:ln w="25400">
          <a:no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2895707391414785"/>
          <c:y val="0.17394366689535112"/>
          <c:w val="0.84600897616378123"/>
          <c:h val="0.49267202829257678"/>
        </c:manualLayout>
      </c:layout>
      <c:barChart>
        <c:barDir val="col"/>
        <c:grouping val="clustered"/>
        <c:varyColors val="0"/>
        <c:ser>
          <c:idx val="0"/>
          <c:order val="0"/>
          <c:spPr>
            <a:solidFill>
              <a:schemeClr val="accent1">
                <a:lumMod val="60000"/>
                <a:lumOff val="40000"/>
              </a:schemeClr>
            </a:solidFill>
            <a:ln>
              <a:solidFill>
                <a:schemeClr val="accent1">
                  <a:lumMod val="50000"/>
                </a:schemeClr>
              </a:solidFill>
            </a:ln>
          </c:spPr>
          <c:invertIfNegative val="0"/>
          <c:cat>
            <c:strRef>
              <c:f>'Dati per poster'!$A$27:$A$33</c:f>
              <c:strCache>
                <c:ptCount val="7"/>
                <c:pt idx="0">
                  <c:v>Sulfadiazine</c:v>
                </c:pt>
                <c:pt idx="1">
                  <c:v>Sulfadimethoxine</c:v>
                </c:pt>
                <c:pt idx="2">
                  <c:v>Sulfamerazine</c:v>
                </c:pt>
                <c:pt idx="3">
                  <c:v>Sulfamethazine</c:v>
                </c:pt>
                <c:pt idx="4">
                  <c:v>Sulfamethoxine</c:v>
                </c:pt>
                <c:pt idx="5">
                  <c:v>Sulfapyridine</c:v>
                </c:pt>
                <c:pt idx="6">
                  <c:v>Sulfaquinoxaline</c:v>
                </c:pt>
              </c:strCache>
            </c:strRef>
          </c:cat>
          <c:val>
            <c:numRef>
              <c:f>'Dati per poster'!$B$27:$B$33</c:f>
              <c:numCache>
                <c:formatCode>0</c:formatCode>
                <c:ptCount val="7"/>
                <c:pt idx="0">
                  <c:v>86.490000000000009</c:v>
                </c:pt>
                <c:pt idx="1">
                  <c:v>90.210000000000008</c:v>
                </c:pt>
                <c:pt idx="2">
                  <c:v>89.28</c:v>
                </c:pt>
                <c:pt idx="3">
                  <c:v>89.28</c:v>
                </c:pt>
                <c:pt idx="4">
                  <c:v>87.42</c:v>
                </c:pt>
                <c:pt idx="5">
                  <c:v>90.210000000000008</c:v>
                </c:pt>
                <c:pt idx="6">
                  <c:v>78.12</c:v>
                </c:pt>
              </c:numCache>
            </c:numRef>
          </c:val>
        </c:ser>
        <c:dLbls>
          <c:showLegendKey val="0"/>
          <c:showVal val="0"/>
          <c:showCatName val="0"/>
          <c:showSerName val="0"/>
          <c:showPercent val="0"/>
          <c:showBubbleSize val="0"/>
        </c:dLbls>
        <c:gapWidth val="100"/>
        <c:axId val="170776064"/>
        <c:axId val="170777600"/>
      </c:barChart>
      <c:catAx>
        <c:axId val="170776064"/>
        <c:scaling>
          <c:orientation val="minMax"/>
        </c:scaling>
        <c:delete val="0"/>
        <c:axPos val="b"/>
        <c:numFmt formatCode="General" sourceLinked="0"/>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it-IT"/>
          </a:p>
        </c:txPr>
        <c:crossAx val="170777600"/>
        <c:crosses val="autoZero"/>
        <c:auto val="1"/>
        <c:lblAlgn val="ctr"/>
        <c:lblOffset val="100"/>
        <c:noMultiLvlLbl val="0"/>
      </c:catAx>
      <c:valAx>
        <c:axId val="170777600"/>
        <c:scaling>
          <c:orientation val="minMax"/>
          <c:max val="110"/>
          <c:min val="0"/>
        </c:scaling>
        <c:delete val="0"/>
        <c:axPos val="l"/>
        <c:numFmt formatCode="0" sourceLinked="1"/>
        <c:majorTickMark val="out"/>
        <c:minorTickMark val="none"/>
        <c:tickLblPos val="nextTo"/>
        <c:txPr>
          <a:bodyPr/>
          <a:lstStyle/>
          <a:p>
            <a:pPr>
              <a:defRPr sz="1900">
                <a:latin typeface="Arial" panose="020B0604020202020204" pitchFamily="34" charset="0"/>
                <a:cs typeface="Arial" panose="020B0604020202020204" pitchFamily="34" charset="0"/>
              </a:defRPr>
            </a:pPr>
            <a:endParaRPr lang="it-IT"/>
          </a:p>
        </c:txPr>
        <c:crossAx val="170776064"/>
        <c:crosses val="autoZero"/>
        <c:crossBetween val="between"/>
        <c:majorUnit val="20"/>
      </c:valAx>
      <c:spPr>
        <a:noFill/>
        <a:ln w="25400">
          <a:no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4394765729818262"/>
          <c:y val="0.20184336719159784"/>
          <c:w val="0.81447904142926009"/>
          <c:h val="0.48788193590112794"/>
        </c:manualLayout>
      </c:layout>
      <c:barChart>
        <c:barDir val="col"/>
        <c:grouping val="clustered"/>
        <c:varyColors val="0"/>
        <c:ser>
          <c:idx val="0"/>
          <c:order val="0"/>
          <c:spPr>
            <a:solidFill>
              <a:schemeClr val="accent4">
                <a:lumMod val="60000"/>
                <a:lumOff val="40000"/>
              </a:schemeClr>
            </a:solidFill>
            <a:ln>
              <a:solidFill>
                <a:schemeClr val="accent4">
                  <a:lumMod val="50000"/>
                </a:schemeClr>
              </a:solidFill>
            </a:ln>
          </c:spPr>
          <c:invertIfNegative val="0"/>
          <c:cat>
            <c:strRef>
              <c:f>'Dati per poster'!$A$34:$A$36</c:f>
              <c:strCache>
                <c:ptCount val="3"/>
                <c:pt idx="0">
                  <c:v>Oxytetracycline</c:v>
                </c:pt>
                <c:pt idx="1">
                  <c:v>Tetracycline</c:v>
                </c:pt>
                <c:pt idx="2">
                  <c:v>Chlortetracycline</c:v>
                </c:pt>
              </c:strCache>
            </c:strRef>
          </c:cat>
          <c:val>
            <c:numRef>
              <c:f>'Dati per poster'!$B$34:$B$36</c:f>
              <c:numCache>
                <c:formatCode>0</c:formatCode>
                <c:ptCount val="3"/>
                <c:pt idx="0">
                  <c:v>78.2</c:v>
                </c:pt>
                <c:pt idx="1">
                  <c:v>65.45</c:v>
                </c:pt>
                <c:pt idx="2">
                  <c:v>65.45</c:v>
                </c:pt>
              </c:numCache>
            </c:numRef>
          </c:val>
        </c:ser>
        <c:dLbls>
          <c:showLegendKey val="0"/>
          <c:showVal val="0"/>
          <c:showCatName val="0"/>
          <c:showSerName val="0"/>
          <c:showPercent val="0"/>
          <c:showBubbleSize val="0"/>
        </c:dLbls>
        <c:gapWidth val="100"/>
        <c:axId val="194734336"/>
        <c:axId val="194744320"/>
      </c:barChart>
      <c:catAx>
        <c:axId val="194734336"/>
        <c:scaling>
          <c:orientation val="minMax"/>
        </c:scaling>
        <c:delete val="0"/>
        <c:axPos val="b"/>
        <c:numFmt formatCode="General" sourceLinked="0"/>
        <c:majorTickMark val="none"/>
        <c:minorTickMark val="none"/>
        <c:tickLblPos val="nextTo"/>
        <c:txPr>
          <a:bodyPr/>
          <a:lstStyle/>
          <a:p>
            <a:pPr>
              <a:defRPr>
                <a:latin typeface="Arial" panose="020B0604020202020204" pitchFamily="34" charset="0"/>
                <a:cs typeface="Arial" panose="020B0604020202020204" pitchFamily="34" charset="0"/>
              </a:defRPr>
            </a:pPr>
            <a:endParaRPr lang="it-IT"/>
          </a:p>
        </c:txPr>
        <c:crossAx val="194744320"/>
        <c:crosses val="autoZero"/>
        <c:auto val="1"/>
        <c:lblAlgn val="ctr"/>
        <c:lblOffset val="100"/>
        <c:noMultiLvlLbl val="0"/>
      </c:catAx>
      <c:valAx>
        <c:axId val="194744320"/>
        <c:scaling>
          <c:orientation val="minMax"/>
          <c:max val="110"/>
          <c:min val="0"/>
        </c:scaling>
        <c:delete val="0"/>
        <c:axPos val="l"/>
        <c:numFmt formatCode="0" sourceLinked="1"/>
        <c:majorTickMark val="out"/>
        <c:minorTickMark val="none"/>
        <c:tickLblPos val="nextTo"/>
        <c:txPr>
          <a:bodyPr/>
          <a:lstStyle/>
          <a:p>
            <a:pPr>
              <a:defRPr sz="1900">
                <a:latin typeface="Arial" panose="020B0604020202020204" pitchFamily="34" charset="0"/>
                <a:cs typeface="Arial" panose="020B0604020202020204" pitchFamily="34" charset="0"/>
              </a:defRPr>
            </a:pPr>
            <a:endParaRPr lang="it-IT"/>
          </a:p>
        </c:txPr>
        <c:crossAx val="194734336"/>
        <c:crosses val="autoZero"/>
        <c:crossBetween val="between"/>
        <c:majorUnit val="20"/>
      </c:valAx>
    </c:plotArea>
    <c:plotVisOnly val="1"/>
    <c:dispBlanksAs val="gap"/>
    <c:showDLblsOverMax val="0"/>
  </c:chart>
  <c:spPr>
    <a:ln>
      <a:noFill/>
    </a:ln>
  </c:spPr>
  <c:txPr>
    <a:bodyPr/>
    <a:lstStyle/>
    <a:p>
      <a:pPr>
        <a:defRPr sz="20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69634439404755"/>
          <c:y val="0.15035975771842422"/>
          <c:w val="0.84545488932871149"/>
          <c:h val="0.44315135311675385"/>
        </c:manualLayout>
      </c:layout>
      <c:barChart>
        <c:barDir val="col"/>
        <c:grouping val="clustered"/>
        <c:varyColors val="0"/>
        <c:ser>
          <c:idx val="0"/>
          <c:order val="0"/>
          <c:spPr>
            <a:solidFill>
              <a:schemeClr val="accent2">
                <a:lumMod val="60000"/>
                <a:lumOff val="40000"/>
              </a:schemeClr>
            </a:solidFill>
            <a:ln>
              <a:solidFill>
                <a:schemeClr val="accent2">
                  <a:lumMod val="50000"/>
                </a:schemeClr>
              </a:solidFill>
            </a:ln>
          </c:spPr>
          <c:invertIfNegative val="0"/>
          <c:cat>
            <c:strRef>
              <c:f>'Dati per poster'!$A$22:$A$26</c:f>
              <c:strCache>
                <c:ptCount val="5"/>
                <c:pt idx="0">
                  <c:v>Ciprofloxacin</c:v>
                </c:pt>
                <c:pt idx="1">
                  <c:v>Danofloxacin</c:v>
                </c:pt>
                <c:pt idx="2">
                  <c:v>Enrofloxacin</c:v>
                </c:pt>
                <c:pt idx="3">
                  <c:v>Flumequine</c:v>
                </c:pt>
                <c:pt idx="4">
                  <c:v>Marbofloxacin</c:v>
                </c:pt>
              </c:strCache>
            </c:strRef>
          </c:cat>
          <c:val>
            <c:numRef>
              <c:f>'Dati per poster'!$B$22:$B$26</c:f>
              <c:numCache>
                <c:formatCode>0</c:formatCode>
                <c:ptCount val="5"/>
                <c:pt idx="0">
                  <c:v>70.55</c:v>
                </c:pt>
                <c:pt idx="1">
                  <c:v>84.149999999999991</c:v>
                </c:pt>
                <c:pt idx="2">
                  <c:v>74.8</c:v>
                </c:pt>
                <c:pt idx="3">
                  <c:v>46.75</c:v>
                </c:pt>
                <c:pt idx="4">
                  <c:v>68.849999999999994</c:v>
                </c:pt>
              </c:numCache>
            </c:numRef>
          </c:val>
        </c:ser>
        <c:dLbls>
          <c:showLegendKey val="0"/>
          <c:showVal val="0"/>
          <c:showCatName val="0"/>
          <c:showSerName val="0"/>
          <c:showPercent val="0"/>
          <c:showBubbleSize val="0"/>
        </c:dLbls>
        <c:gapWidth val="100"/>
        <c:axId val="194751488"/>
        <c:axId val="194892544"/>
      </c:barChart>
      <c:catAx>
        <c:axId val="194751488"/>
        <c:scaling>
          <c:orientation val="minMax"/>
        </c:scaling>
        <c:delete val="0"/>
        <c:axPos val="b"/>
        <c:numFmt formatCode="General" sourceLinked="0"/>
        <c:majorTickMark val="none"/>
        <c:minorTickMark val="none"/>
        <c:tickLblPos val="nextTo"/>
        <c:txPr>
          <a:bodyPr/>
          <a:lstStyle/>
          <a:p>
            <a:pPr>
              <a:defRPr>
                <a:latin typeface="Arial" panose="020B0604020202020204" pitchFamily="34" charset="0"/>
                <a:cs typeface="Arial" panose="020B0604020202020204" pitchFamily="34" charset="0"/>
              </a:defRPr>
            </a:pPr>
            <a:endParaRPr lang="it-IT"/>
          </a:p>
        </c:txPr>
        <c:crossAx val="194892544"/>
        <c:crosses val="autoZero"/>
        <c:auto val="1"/>
        <c:lblAlgn val="ctr"/>
        <c:lblOffset val="100"/>
        <c:noMultiLvlLbl val="0"/>
      </c:catAx>
      <c:valAx>
        <c:axId val="194892544"/>
        <c:scaling>
          <c:orientation val="minMax"/>
          <c:max val="110"/>
          <c:min val="0"/>
        </c:scaling>
        <c:delete val="0"/>
        <c:axPos val="l"/>
        <c:numFmt formatCode="0" sourceLinked="1"/>
        <c:majorTickMark val="out"/>
        <c:minorTickMark val="none"/>
        <c:tickLblPos val="nextTo"/>
        <c:txPr>
          <a:bodyPr/>
          <a:lstStyle/>
          <a:p>
            <a:pPr>
              <a:defRPr sz="1900">
                <a:latin typeface="Arial" panose="020B0604020202020204" pitchFamily="34" charset="0"/>
                <a:cs typeface="Arial" panose="020B0604020202020204" pitchFamily="34" charset="0"/>
              </a:defRPr>
            </a:pPr>
            <a:endParaRPr lang="it-IT"/>
          </a:p>
        </c:txPr>
        <c:crossAx val="194751488"/>
        <c:crosses val="autoZero"/>
        <c:crossBetween val="between"/>
        <c:majorUnit val="20"/>
      </c:valAx>
    </c:plotArea>
    <c:plotVisOnly val="1"/>
    <c:dispBlanksAs val="gap"/>
    <c:showDLblsOverMax val="0"/>
  </c:chart>
  <c:spPr>
    <a:ln>
      <a:noFill/>
    </a:ln>
  </c:spPr>
  <c:txPr>
    <a:bodyPr/>
    <a:lstStyle/>
    <a:p>
      <a:pPr>
        <a:defRPr sz="20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70047" y="13293960"/>
            <a:ext cx="25727182" cy="9173022"/>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4540097" y="24250068"/>
            <a:ext cx="21187095" cy="10936305"/>
          </a:xfrm>
        </p:spPr>
        <p:txBody>
          <a:bodyPr/>
          <a:lstStyle>
            <a:lvl1pPr marL="0" indent="0" algn="ctr">
              <a:buNone/>
              <a:defRPr>
                <a:solidFill>
                  <a:schemeClr val="tx1">
                    <a:tint val="75000"/>
                  </a:schemeClr>
                </a:solidFill>
              </a:defRPr>
            </a:lvl1pPr>
            <a:lvl2pPr marL="963823" indent="0" algn="ctr">
              <a:buNone/>
              <a:defRPr>
                <a:solidFill>
                  <a:schemeClr val="tx1">
                    <a:tint val="75000"/>
                  </a:schemeClr>
                </a:solidFill>
              </a:defRPr>
            </a:lvl2pPr>
            <a:lvl3pPr marL="1927647" indent="0" algn="ctr">
              <a:buNone/>
              <a:defRPr>
                <a:solidFill>
                  <a:schemeClr val="tx1">
                    <a:tint val="75000"/>
                  </a:schemeClr>
                </a:solidFill>
              </a:defRPr>
            </a:lvl3pPr>
            <a:lvl4pPr marL="2891470" indent="0" algn="ctr">
              <a:buNone/>
              <a:defRPr>
                <a:solidFill>
                  <a:schemeClr val="tx1">
                    <a:tint val="75000"/>
                  </a:schemeClr>
                </a:solidFill>
              </a:defRPr>
            </a:lvl4pPr>
            <a:lvl5pPr marL="3855293" indent="0" algn="ctr">
              <a:buNone/>
              <a:defRPr>
                <a:solidFill>
                  <a:schemeClr val="tx1">
                    <a:tint val="75000"/>
                  </a:schemeClr>
                </a:solidFill>
              </a:defRPr>
            </a:lvl5pPr>
            <a:lvl6pPr marL="4819117" indent="0" algn="ctr">
              <a:buNone/>
              <a:defRPr>
                <a:solidFill>
                  <a:schemeClr val="tx1">
                    <a:tint val="75000"/>
                  </a:schemeClr>
                </a:solidFill>
              </a:defRPr>
            </a:lvl6pPr>
            <a:lvl7pPr marL="5782940" indent="0" algn="ctr">
              <a:buNone/>
              <a:defRPr>
                <a:solidFill>
                  <a:schemeClr val="tx1">
                    <a:tint val="75000"/>
                  </a:schemeClr>
                </a:solidFill>
              </a:defRPr>
            </a:lvl7pPr>
            <a:lvl8pPr marL="6746763" indent="0" algn="ctr">
              <a:buNone/>
              <a:defRPr>
                <a:solidFill>
                  <a:schemeClr val="tx1">
                    <a:tint val="75000"/>
                  </a:schemeClr>
                </a:solidFill>
              </a:defRPr>
            </a:lvl8pPr>
            <a:lvl9pPr marL="7710587"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500C9766-6A18-42DE-92E7-19ADE000EDFF}" type="datetimeFigureOut">
              <a:rPr lang="en-US" smtClean="0"/>
              <a:t>5/16/2016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62A5B8D-DE80-4DBE-989B-18DBEA1DCF4C}" type="slidenum">
              <a:rPr lang="en-US" smtClean="0"/>
              <a:t>‹N›</a:t>
            </a:fld>
            <a:endParaRPr lang="en-US"/>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0267275" cy="42851318"/>
          </a:xfrm>
          <a:prstGeom prst="rect">
            <a:avLst/>
          </a:prstGeom>
        </p:spPr>
      </p:pic>
    </p:spTree>
    <p:extLst>
      <p:ext uri="{BB962C8B-B14F-4D97-AF65-F5344CB8AC3E}">
        <p14:creationId xmlns:p14="http://schemas.microsoft.com/office/powerpoint/2010/main" val="117328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0C9766-6A18-42DE-92E7-19ADE000EDFF}" type="datetimeFigureOut">
              <a:rPr lang="en-US" smtClean="0"/>
              <a:t>5/16/2016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254642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1943771" y="1713761"/>
            <a:ext cx="6810140" cy="36513786"/>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513368" y="1713761"/>
            <a:ext cx="19925954" cy="3651378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0C9766-6A18-42DE-92E7-19ADE000EDFF}" type="datetimeFigureOut">
              <a:rPr lang="en-US" smtClean="0"/>
              <a:t>5/16/2016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369541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0C9766-6A18-42DE-92E7-19ADE000EDFF}" type="datetimeFigureOut">
              <a:rPr lang="en-US" smtClean="0"/>
              <a:t>5/16/2016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31999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390910" y="27499263"/>
            <a:ext cx="25727182" cy="8499411"/>
          </a:xfrm>
        </p:spPr>
        <p:txBody>
          <a:bodyPr anchor="t"/>
          <a:lstStyle>
            <a:lvl1pPr algn="l">
              <a:defRPr sz="84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2390910" y="18138029"/>
            <a:ext cx="25727182" cy="9361235"/>
          </a:xfrm>
        </p:spPr>
        <p:txBody>
          <a:bodyPr anchor="b"/>
          <a:lstStyle>
            <a:lvl1pPr marL="0" indent="0">
              <a:buNone/>
              <a:defRPr sz="4200">
                <a:solidFill>
                  <a:schemeClr val="tx1">
                    <a:tint val="75000"/>
                  </a:schemeClr>
                </a:solidFill>
              </a:defRPr>
            </a:lvl1pPr>
            <a:lvl2pPr marL="963823" indent="0">
              <a:buNone/>
              <a:defRPr sz="3800">
                <a:solidFill>
                  <a:schemeClr val="tx1">
                    <a:tint val="75000"/>
                  </a:schemeClr>
                </a:solidFill>
              </a:defRPr>
            </a:lvl2pPr>
            <a:lvl3pPr marL="1927647" indent="0">
              <a:buNone/>
              <a:defRPr sz="3400">
                <a:solidFill>
                  <a:schemeClr val="tx1">
                    <a:tint val="75000"/>
                  </a:schemeClr>
                </a:solidFill>
              </a:defRPr>
            </a:lvl3pPr>
            <a:lvl4pPr marL="2891470" indent="0">
              <a:buNone/>
              <a:defRPr sz="3000">
                <a:solidFill>
                  <a:schemeClr val="tx1">
                    <a:tint val="75000"/>
                  </a:schemeClr>
                </a:solidFill>
              </a:defRPr>
            </a:lvl4pPr>
            <a:lvl5pPr marL="3855293" indent="0">
              <a:buNone/>
              <a:defRPr sz="3000">
                <a:solidFill>
                  <a:schemeClr val="tx1">
                    <a:tint val="75000"/>
                  </a:schemeClr>
                </a:solidFill>
              </a:defRPr>
            </a:lvl5pPr>
            <a:lvl6pPr marL="4819117" indent="0">
              <a:buNone/>
              <a:defRPr sz="3000">
                <a:solidFill>
                  <a:schemeClr val="tx1">
                    <a:tint val="75000"/>
                  </a:schemeClr>
                </a:solidFill>
              </a:defRPr>
            </a:lvl6pPr>
            <a:lvl7pPr marL="5782940" indent="0">
              <a:buNone/>
              <a:defRPr sz="3000">
                <a:solidFill>
                  <a:schemeClr val="tx1">
                    <a:tint val="75000"/>
                  </a:schemeClr>
                </a:solidFill>
              </a:defRPr>
            </a:lvl7pPr>
            <a:lvl8pPr marL="6746763" indent="0">
              <a:buNone/>
              <a:defRPr sz="3000">
                <a:solidFill>
                  <a:schemeClr val="tx1">
                    <a:tint val="75000"/>
                  </a:schemeClr>
                </a:solidFill>
              </a:defRPr>
            </a:lvl8pPr>
            <a:lvl9pPr marL="7710587" indent="0">
              <a:buNone/>
              <a:defRPr sz="30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0C9766-6A18-42DE-92E7-19ADE000EDFF}" type="datetimeFigureOut">
              <a:rPr lang="en-US" smtClean="0"/>
              <a:t>5/16/2016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132293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1513365" y="9985330"/>
            <a:ext cx="13368043" cy="28242217"/>
          </a:xfrm>
        </p:spPr>
        <p:txBody>
          <a:bodyPr/>
          <a:lstStyle>
            <a:lvl1pPr>
              <a:defRPr sz="5900"/>
            </a:lvl1pPr>
            <a:lvl2pPr>
              <a:defRPr sz="5100"/>
            </a:lvl2pPr>
            <a:lvl3pPr>
              <a:defRPr sz="4200"/>
            </a:lvl3pPr>
            <a:lvl4pPr>
              <a:defRPr sz="3800"/>
            </a:lvl4pPr>
            <a:lvl5pPr>
              <a:defRPr sz="3800"/>
            </a:lvl5pPr>
            <a:lvl6pPr>
              <a:defRPr sz="3800"/>
            </a:lvl6pPr>
            <a:lvl7pPr>
              <a:defRPr sz="3800"/>
            </a:lvl7pPr>
            <a:lvl8pPr>
              <a:defRPr sz="3800"/>
            </a:lvl8pPr>
            <a:lvl9pPr>
              <a:defRPr sz="3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15385867" y="9985330"/>
            <a:ext cx="13368043" cy="28242217"/>
          </a:xfrm>
        </p:spPr>
        <p:txBody>
          <a:bodyPr/>
          <a:lstStyle>
            <a:lvl1pPr>
              <a:defRPr sz="5900"/>
            </a:lvl1pPr>
            <a:lvl2pPr>
              <a:defRPr sz="5100"/>
            </a:lvl2pPr>
            <a:lvl3pPr>
              <a:defRPr sz="4200"/>
            </a:lvl3pPr>
            <a:lvl4pPr>
              <a:defRPr sz="3800"/>
            </a:lvl4pPr>
            <a:lvl5pPr>
              <a:defRPr sz="3800"/>
            </a:lvl5pPr>
            <a:lvl6pPr>
              <a:defRPr sz="3800"/>
            </a:lvl6pPr>
            <a:lvl7pPr>
              <a:defRPr sz="3800"/>
            </a:lvl7pPr>
            <a:lvl8pPr>
              <a:defRPr sz="3800"/>
            </a:lvl8pPr>
            <a:lvl9pPr>
              <a:defRPr sz="3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500C9766-6A18-42DE-92E7-19ADE000EDFF}" type="datetimeFigureOut">
              <a:rPr lang="en-US" smtClean="0"/>
              <a:t>5/16/2016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66417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1513368" y="9579176"/>
            <a:ext cx="13373305" cy="3992144"/>
          </a:xfrm>
        </p:spPr>
        <p:txBody>
          <a:bodyPr anchor="b"/>
          <a:lstStyle>
            <a:lvl1pPr marL="0" indent="0">
              <a:buNone/>
              <a:defRPr sz="5100" b="1"/>
            </a:lvl1pPr>
            <a:lvl2pPr marL="963823" indent="0">
              <a:buNone/>
              <a:defRPr sz="4200" b="1"/>
            </a:lvl2pPr>
            <a:lvl3pPr marL="1927647" indent="0">
              <a:buNone/>
              <a:defRPr sz="3800" b="1"/>
            </a:lvl3pPr>
            <a:lvl4pPr marL="2891470" indent="0">
              <a:buNone/>
              <a:defRPr sz="3400" b="1"/>
            </a:lvl4pPr>
            <a:lvl5pPr marL="3855293" indent="0">
              <a:buNone/>
              <a:defRPr sz="3400" b="1"/>
            </a:lvl5pPr>
            <a:lvl6pPr marL="4819117" indent="0">
              <a:buNone/>
              <a:defRPr sz="3400" b="1"/>
            </a:lvl6pPr>
            <a:lvl7pPr marL="5782940" indent="0">
              <a:buNone/>
              <a:defRPr sz="3400" b="1"/>
            </a:lvl7pPr>
            <a:lvl8pPr marL="6746763" indent="0">
              <a:buNone/>
              <a:defRPr sz="3400" b="1"/>
            </a:lvl8pPr>
            <a:lvl9pPr marL="7710587" indent="0">
              <a:buNone/>
              <a:defRPr sz="34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513368" y="13571321"/>
            <a:ext cx="13373305" cy="24656220"/>
          </a:xfrm>
        </p:spPr>
        <p:txBody>
          <a:bodyPr/>
          <a:lstStyle>
            <a:lvl1pPr>
              <a:defRPr sz="5100"/>
            </a:lvl1pPr>
            <a:lvl2pPr>
              <a:defRPr sz="4200"/>
            </a:lvl2pPr>
            <a:lvl3pPr>
              <a:defRPr sz="3800"/>
            </a:lvl3pPr>
            <a:lvl4pPr>
              <a:defRPr sz="3400"/>
            </a:lvl4pPr>
            <a:lvl5pPr>
              <a:defRPr sz="3400"/>
            </a:lvl5pPr>
            <a:lvl6pPr>
              <a:defRPr sz="3400"/>
            </a:lvl6pPr>
            <a:lvl7pPr>
              <a:defRPr sz="3400"/>
            </a:lvl7pPr>
            <a:lvl8pPr>
              <a:defRPr sz="3400"/>
            </a:lvl8pPr>
            <a:lvl9pPr>
              <a:defRPr sz="3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15375359" y="9579176"/>
            <a:ext cx="13378552" cy="3992144"/>
          </a:xfrm>
        </p:spPr>
        <p:txBody>
          <a:bodyPr anchor="b"/>
          <a:lstStyle>
            <a:lvl1pPr marL="0" indent="0">
              <a:buNone/>
              <a:defRPr sz="5100" b="1"/>
            </a:lvl1pPr>
            <a:lvl2pPr marL="963823" indent="0">
              <a:buNone/>
              <a:defRPr sz="4200" b="1"/>
            </a:lvl2pPr>
            <a:lvl3pPr marL="1927647" indent="0">
              <a:buNone/>
              <a:defRPr sz="3800" b="1"/>
            </a:lvl3pPr>
            <a:lvl4pPr marL="2891470" indent="0">
              <a:buNone/>
              <a:defRPr sz="3400" b="1"/>
            </a:lvl4pPr>
            <a:lvl5pPr marL="3855293" indent="0">
              <a:buNone/>
              <a:defRPr sz="3400" b="1"/>
            </a:lvl5pPr>
            <a:lvl6pPr marL="4819117" indent="0">
              <a:buNone/>
              <a:defRPr sz="3400" b="1"/>
            </a:lvl6pPr>
            <a:lvl7pPr marL="5782940" indent="0">
              <a:buNone/>
              <a:defRPr sz="3400" b="1"/>
            </a:lvl7pPr>
            <a:lvl8pPr marL="6746763" indent="0">
              <a:buNone/>
              <a:defRPr sz="3400" b="1"/>
            </a:lvl8pPr>
            <a:lvl9pPr marL="7710587" indent="0">
              <a:buNone/>
              <a:defRPr sz="34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5375359" y="13571321"/>
            <a:ext cx="13378552" cy="24656220"/>
          </a:xfrm>
        </p:spPr>
        <p:txBody>
          <a:bodyPr/>
          <a:lstStyle>
            <a:lvl1pPr>
              <a:defRPr sz="5100"/>
            </a:lvl1pPr>
            <a:lvl2pPr>
              <a:defRPr sz="4200"/>
            </a:lvl2pPr>
            <a:lvl3pPr>
              <a:defRPr sz="3800"/>
            </a:lvl3pPr>
            <a:lvl4pPr>
              <a:defRPr sz="3400"/>
            </a:lvl4pPr>
            <a:lvl5pPr>
              <a:defRPr sz="3400"/>
            </a:lvl5pPr>
            <a:lvl6pPr>
              <a:defRPr sz="3400"/>
            </a:lvl6pPr>
            <a:lvl7pPr>
              <a:defRPr sz="3400"/>
            </a:lvl7pPr>
            <a:lvl8pPr>
              <a:defRPr sz="3400"/>
            </a:lvl8pPr>
            <a:lvl9pPr>
              <a:defRPr sz="3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500C9766-6A18-42DE-92E7-19ADE000EDFF}" type="datetimeFigureOut">
              <a:rPr lang="en-US" smtClean="0"/>
              <a:t>5/16/2016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374312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500C9766-6A18-42DE-92E7-19ADE000EDFF}" type="datetimeFigureOut">
              <a:rPr lang="en-US" smtClean="0"/>
              <a:t>5/16/2016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226553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0C9766-6A18-42DE-92E7-19ADE000EDFF}" type="datetimeFigureOut">
              <a:rPr lang="en-US" smtClean="0"/>
              <a:t>5/16/2016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248131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13368" y="1703846"/>
            <a:ext cx="9957726" cy="7251246"/>
          </a:xfrm>
        </p:spPr>
        <p:txBody>
          <a:bodyPr anchor="b"/>
          <a:lstStyle>
            <a:lvl1pPr algn="l">
              <a:defRPr sz="4200" b="1"/>
            </a:lvl1pPr>
          </a:lstStyle>
          <a:p>
            <a:r>
              <a:rPr lang="it-IT" smtClean="0"/>
              <a:t>Fare clic per modificare lo stile del titolo</a:t>
            </a:r>
            <a:endParaRPr lang="en-US"/>
          </a:p>
        </p:txBody>
      </p:sp>
      <p:sp>
        <p:nvSpPr>
          <p:cNvPr id="3" name="Segnaposto contenuto 2"/>
          <p:cNvSpPr>
            <a:spLocks noGrp="1"/>
          </p:cNvSpPr>
          <p:nvPr>
            <p:ph idx="1"/>
          </p:nvPr>
        </p:nvSpPr>
        <p:spPr>
          <a:xfrm>
            <a:off x="11833662" y="1703849"/>
            <a:ext cx="16920249" cy="36523698"/>
          </a:xfrm>
        </p:spPr>
        <p:txBody>
          <a:bodyPr/>
          <a:lstStyle>
            <a:lvl1pPr>
              <a:defRPr sz="6700"/>
            </a:lvl1pPr>
            <a:lvl2pPr>
              <a:defRPr sz="5900"/>
            </a:lvl2pPr>
            <a:lvl3pPr>
              <a:defRPr sz="5100"/>
            </a:lvl3pPr>
            <a:lvl4pPr>
              <a:defRPr sz="4200"/>
            </a:lvl4pPr>
            <a:lvl5pPr>
              <a:defRPr sz="4200"/>
            </a:lvl5pPr>
            <a:lvl6pPr>
              <a:defRPr sz="4200"/>
            </a:lvl6pPr>
            <a:lvl7pPr>
              <a:defRPr sz="4200"/>
            </a:lvl7pPr>
            <a:lvl8pPr>
              <a:defRPr sz="4200"/>
            </a:lvl8pPr>
            <a:lvl9pPr>
              <a:defRPr sz="4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1513368" y="8955094"/>
            <a:ext cx="9957726" cy="29272452"/>
          </a:xfrm>
        </p:spPr>
        <p:txBody>
          <a:bodyPr/>
          <a:lstStyle>
            <a:lvl1pPr marL="0" indent="0">
              <a:buNone/>
              <a:defRPr sz="3000"/>
            </a:lvl1pPr>
            <a:lvl2pPr marL="963823" indent="0">
              <a:buNone/>
              <a:defRPr sz="2500"/>
            </a:lvl2pPr>
            <a:lvl3pPr marL="1927647" indent="0">
              <a:buNone/>
              <a:defRPr sz="2100"/>
            </a:lvl3pPr>
            <a:lvl4pPr marL="2891470" indent="0">
              <a:buNone/>
              <a:defRPr sz="1900"/>
            </a:lvl4pPr>
            <a:lvl5pPr marL="3855293" indent="0">
              <a:buNone/>
              <a:defRPr sz="1900"/>
            </a:lvl5pPr>
            <a:lvl6pPr marL="4819117" indent="0">
              <a:buNone/>
              <a:defRPr sz="1900"/>
            </a:lvl6pPr>
            <a:lvl7pPr marL="5782940" indent="0">
              <a:buNone/>
              <a:defRPr sz="1900"/>
            </a:lvl7pPr>
            <a:lvl8pPr marL="6746763" indent="0">
              <a:buNone/>
              <a:defRPr sz="1900"/>
            </a:lvl8pPr>
            <a:lvl9pPr marL="7710587" indent="0">
              <a:buNone/>
              <a:defRPr sz="1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0C9766-6A18-42DE-92E7-19ADE000EDFF}" type="datetimeFigureOut">
              <a:rPr lang="en-US" smtClean="0"/>
              <a:t>5/16/2016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310272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32597" y="29955969"/>
            <a:ext cx="18160366" cy="3536473"/>
          </a:xfrm>
        </p:spPr>
        <p:txBody>
          <a:bodyPr anchor="b"/>
          <a:lstStyle>
            <a:lvl1pPr algn="l">
              <a:defRPr sz="42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5932597" y="3823744"/>
            <a:ext cx="18160366" cy="25676543"/>
          </a:xfrm>
        </p:spPr>
        <p:txBody>
          <a:bodyPr/>
          <a:lstStyle>
            <a:lvl1pPr marL="0" indent="0">
              <a:buNone/>
              <a:defRPr sz="6700"/>
            </a:lvl1pPr>
            <a:lvl2pPr marL="963823" indent="0">
              <a:buNone/>
              <a:defRPr sz="5900"/>
            </a:lvl2pPr>
            <a:lvl3pPr marL="1927647" indent="0">
              <a:buNone/>
              <a:defRPr sz="5100"/>
            </a:lvl3pPr>
            <a:lvl4pPr marL="2891470" indent="0">
              <a:buNone/>
              <a:defRPr sz="4200"/>
            </a:lvl4pPr>
            <a:lvl5pPr marL="3855293" indent="0">
              <a:buNone/>
              <a:defRPr sz="4200"/>
            </a:lvl5pPr>
            <a:lvl6pPr marL="4819117" indent="0">
              <a:buNone/>
              <a:defRPr sz="4200"/>
            </a:lvl6pPr>
            <a:lvl7pPr marL="5782940" indent="0">
              <a:buNone/>
              <a:defRPr sz="4200"/>
            </a:lvl7pPr>
            <a:lvl8pPr marL="6746763" indent="0">
              <a:buNone/>
              <a:defRPr sz="4200"/>
            </a:lvl8pPr>
            <a:lvl9pPr marL="7710587" indent="0">
              <a:buNone/>
              <a:defRPr sz="4200"/>
            </a:lvl9pPr>
          </a:lstStyle>
          <a:p>
            <a:endParaRPr lang="en-US"/>
          </a:p>
        </p:txBody>
      </p:sp>
      <p:sp>
        <p:nvSpPr>
          <p:cNvPr id="4" name="Segnaposto testo 3"/>
          <p:cNvSpPr>
            <a:spLocks noGrp="1"/>
          </p:cNvSpPr>
          <p:nvPr>
            <p:ph type="body" sz="half" idx="2"/>
          </p:nvPr>
        </p:nvSpPr>
        <p:spPr>
          <a:xfrm>
            <a:off x="5932597" y="33492441"/>
            <a:ext cx="18160366" cy="5022375"/>
          </a:xfrm>
        </p:spPr>
        <p:txBody>
          <a:bodyPr/>
          <a:lstStyle>
            <a:lvl1pPr marL="0" indent="0">
              <a:buNone/>
              <a:defRPr sz="3000"/>
            </a:lvl1pPr>
            <a:lvl2pPr marL="963823" indent="0">
              <a:buNone/>
              <a:defRPr sz="2500"/>
            </a:lvl2pPr>
            <a:lvl3pPr marL="1927647" indent="0">
              <a:buNone/>
              <a:defRPr sz="2100"/>
            </a:lvl3pPr>
            <a:lvl4pPr marL="2891470" indent="0">
              <a:buNone/>
              <a:defRPr sz="1900"/>
            </a:lvl4pPr>
            <a:lvl5pPr marL="3855293" indent="0">
              <a:buNone/>
              <a:defRPr sz="1900"/>
            </a:lvl5pPr>
            <a:lvl6pPr marL="4819117" indent="0">
              <a:buNone/>
              <a:defRPr sz="1900"/>
            </a:lvl6pPr>
            <a:lvl7pPr marL="5782940" indent="0">
              <a:buNone/>
              <a:defRPr sz="1900"/>
            </a:lvl7pPr>
            <a:lvl8pPr marL="6746763" indent="0">
              <a:buNone/>
              <a:defRPr sz="1900"/>
            </a:lvl8pPr>
            <a:lvl9pPr marL="7710587" indent="0">
              <a:buNone/>
              <a:defRPr sz="1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0C9766-6A18-42DE-92E7-19ADE000EDFF}" type="datetimeFigureOut">
              <a:rPr lang="en-US" smtClean="0"/>
              <a:t>5/16/2016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62A5B8D-DE80-4DBE-989B-18DBEA1DCF4C}" type="slidenum">
              <a:rPr lang="en-US" smtClean="0"/>
              <a:t>‹N›</a:t>
            </a:fld>
            <a:endParaRPr lang="en-US"/>
          </a:p>
        </p:txBody>
      </p:sp>
    </p:spTree>
    <p:extLst>
      <p:ext uri="{BB962C8B-B14F-4D97-AF65-F5344CB8AC3E}">
        <p14:creationId xmlns:p14="http://schemas.microsoft.com/office/powerpoint/2010/main" val="81498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13365" y="1713753"/>
            <a:ext cx="27240546" cy="7132373"/>
          </a:xfrm>
          <a:prstGeom prst="rect">
            <a:avLst/>
          </a:prstGeom>
        </p:spPr>
        <p:txBody>
          <a:bodyPr vert="horz" lIns="192765" tIns="96382" rIns="192765" bIns="96382"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1513365" y="9985330"/>
            <a:ext cx="27240546" cy="28242217"/>
          </a:xfrm>
          <a:prstGeom prst="rect">
            <a:avLst/>
          </a:prstGeom>
        </p:spPr>
        <p:txBody>
          <a:bodyPr vert="horz" lIns="192765" tIns="96382" rIns="192765" bIns="9638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1513364" y="39663925"/>
            <a:ext cx="7062363" cy="2278395"/>
          </a:xfrm>
          <a:prstGeom prst="rect">
            <a:avLst/>
          </a:prstGeom>
        </p:spPr>
        <p:txBody>
          <a:bodyPr vert="horz" lIns="192765" tIns="96382" rIns="192765" bIns="96382" rtlCol="0" anchor="ctr"/>
          <a:lstStyle>
            <a:lvl1pPr algn="l">
              <a:defRPr sz="2500">
                <a:solidFill>
                  <a:schemeClr val="tx1">
                    <a:tint val="75000"/>
                  </a:schemeClr>
                </a:solidFill>
              </a:defRPr>
            </a:lvl1pPr>
          </a:lstStyle>
          <a:p>
            <a:fld id="{500C9766-6A18-42DE-92E7-19ADE000EDFF}" type="datetimeFigureOut">
              <a:rPr lang="en-US" smtClean="0"/>
              <a:t>5/16/2016</a:t>
            </a:fld>
            <a:endParaRPr lang="en-US"/>
          </a:p>
        </p:txBody>
      </p:sp>
      <p:sp>
        <p:nvSpPr>
          <p:cNvPr id="5" name="Segnaposto piè di pagina 4"/>
          <p:cNvSpPr>
            <a:spLocks noGrp="1"/>
          </p:cNvSpPr>
          <p:nvPr>
            <p:ph type="ftr" sz="quarter" idx="3"/>
          </p:nvPr>
        </p:nvSpPr>
        <p:spPr>
          <a:xfrm>
            <a:off x="10341325" y="39663925"/>
            <a:ext cx="9584639" cy="2278395"/>
          </a:xfrm>
          <a:prstGeom prst="rect">
            <a:avLst/>
          </a:prstGeom>
        </p:spPr>
        <p:txBody>
          <a:bodyPr vert="horz" lIns="192765" tIns="96382" rIns="192765" bIns="96382" rtlCol="0" anchor="ctr"/>
          <a:lstStyle>
            <a:lvl1pPr algn="ctr">
              <a:defRPr sz="25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21691548" y="39663925"/>
            <a:ext cx="7062363" cy="2278395"/>
          </a:xfrm>
          <a:prstGeom prst="rect">
            <a:avLst/>
          </a:prstGeom>
        </p:spPr>
        <p:txBody>
          <a:bodyPr vert="horz" lIns="192765" tIns="96382" rIns="192765" bIns="96382" rtlCol="0" anchor="ctr"/>
          <a:lstStyle>
            <a:lvl1pPr algn="r">
              <a:defRPr sz="2500">
                <a:solidFill>
                  <a:schemeClr val="tx1">
                    <a:tint val="75000"/>
                  </a:schemeClr>
                </a:solidFill>
              </a:defRPr>
            </a:lvl1pPr>
          </a:lstStyle>
          <a:p>
            <a:fld id="{B62A5B8D-DE80-4DBE-989B-18DBEA1DCF4C}" type="slidenum">
              <a:rPr lang="en-US" smtClean="0"/>
              <a:t>‹N›</a:t>
            </a:fld>
            <a:endParaRPr lang="en-US"/>
          </a:p>
        </p:txBody>
      </p:sp>
    </p:spTree>
    <p:extLst>
      <p:ext uri="{BB962C8B-B14F-4D97-AF65-F5344CB8AC3E}">
        <p14:creationId xmlns:p14="http://schemas.microsoft.com/office/powerpoint/2010/main" val="15055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27647" rtl="0" eaLnBrk="1" latinLnBrk="0" hangingPunct="1">
        <a:spcBef>
          <a:spcPct val="0"/>
        </a:spcBef>
        <a:buNone/>
        <a:defRPr sz="9300" kern="1200">
          <a:solidFill>
            <a:schemeClr val="tx1"/>
          </a:solidFill>
          <a:latin typeface="+mj-lt"/>
          <a:ea typeface="+mj-ea"/>
          <a:cs typeface="+mj-cs"/>
        </a:defRPr>
      </a:lvl1pPr>
    </p:titleStyle>
    <p:bodyStyle>
      <a:lvl1pPr marL="722867" indent="-722867" algn="l" defTabSz="192764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1pPr>
      <a:lvl2pPr marL="1566213" indent="-602390" algn="l" defTabSz="1927647" rtl="0" eaLnBrk="1" latinLnBrk="0" hangingPunct="1">
        <a:spcBef>
          <a:spcPct val="20000"/>
        </a:spcBef>
        <a:buFont typeface="Arial" panose="020B0604020202020204" pitchFamily="34" charset="0"/>
        <a:buChar char="–"/>
        <a:defRPr sz="5900" kern="1200">
          <a:solidFill>
            <a:schemeClr val="tx1"/>
          </a:solidFill>
          <a:latin typeface="+mn-lt"/>
          <a:ea typeface="+mn-ea"/>
          <a:cs typeface="+mn-cs"/>
        </a:defRPr>
      </a:lvl2pPr>
      <a:lvl3pPr marL="2409558" indent="-481912" algn="l" defTabSz="1927647"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3pPr>
      <a:lvl4pPr marL="3373382"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4pPr>
      <a:lvl5pPr marL="4337205"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5pPr>
      <a:lvl6pPr marL="5301028"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6pPr>
      <a:lvl7pPr marL="6264852"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7pPr>
      <a:lvl8pPr marL="7228675"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8pPr>
      <a:lvl9pPr marL="8192498" indent="-481912" algn="l" defTabSz="1927647"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1927647" rtl="0" eaLnBrk="1" latinLnBrk="0" hangingPunct="1">
        <a:defRPr sz="3800" kern="1200">
          <a:solidFill>
            <a:schemeClr val="tx1"/>
          </a:solidFill>
          <a:latin typeface="+mn-lt"/>
          <a:ea typeface="+mn-ea"/>
          <a:cs typeface="+mn-cs"/>
        </a:defRPr>
      </a:lvl1pPr>
      <a:lvl2pPr marL="963823" algn="l" defTabSz="1927647" rtl="0" eaLnBrk="1" latinLnBrk="0" hangingPunct="1">
        <a:defRPr sz="3800" kern="1200">
          <a:solidFill>
            <a:schemeClr val="tx1"/>
          </a:solidFill>
          <a:latin typeface="+mn-lt"/>
          <a:ea typeface="+mn-ea"/>
          <a:cs typeface="+mn-cs"/>
        </a:defRPr>
      </a:lvl2pPr>
      <a:lvl3pPr marL="1927647" algn="l" defTabSz="1927647" rtl="0" eaLnBrk="1" latinLnBrk="0" hangingPunct="1">
        <a:defRPr sz="3800" kern="1200">
          <a:solidFill>
            <a:schemeClr val="tx1"/>
          </a:solidFill>
          <a:latin typeface="+mn-lt"/>
          <a:ea typeface="+mn-ea"/>
          <a:cs typeface="+mn-cs"/>
        </a:defRPr>
      </a:lvl3pPr>
      <a:lvl4pPr marL="2891470" algn="l" defTabSz="1927647" rtl="0" eaLnBrk="1" latinLnBrk="0" hangingPunct="1">
        <a:defRPr sz="3800" kern="1200">
          <a:solidFill>
            <a:schemeClr val="tx1"/>
          </a:solidFill>
          <a:latin typeface="+mn-lt"/>
          <a:ea typeface="+mn-ea"/>
          <a:cs typeface="+mn-cs"/>
        </a:defRPr>
      </a:lvl4pPr>
      <a:lvl5pPr marL="3855293" algn="l" defTabSz="1927647" rtl="0" eaLnBrk="1" latinLnBrk="0" hangingPunct="1">
        <a:defRPr sz="3800" kern="1200">
          <a:solidFill>
            <a:schemeClr val="tx1"/>
          </a:solidFill>
          <a:latin typeface="+mn-lt"/>
          <a:ea typeface="+mn-ea"/>
          <a:cs typeface="+mn-cs"/>
        </a:defRPr>
      </a:lvl5pPr>
      <a:lvl6pPr marL="4819117" algn="l" defTabSz="1927647" rtl="0" eaLnBrk="1" latinLnBrk="0" hangingPunct="1">
        <a:defRPr sz="3800" kern="1200">
          <a:solidFill>
            <a:schemeClr val="tx1"/>
          </a:solidFill>
          <a:latin typeface="+mn-lt"/>
          <a:ea typeface="+mn-ea"/>
          <a:cs typeface="+mn-cs"/>
        </a:defRPr>
      </a:lvl6pPr>
      <a:lvl7pPr marL="5782940" algn="l" defTabSz="1927647" rtl="0" eaLnBrk="1" latinLnBrk="0" hangingPunct="1">
        <a:defRPr sz="3800" kern="1200">
          <a:solidFill>
            <a:schemeClr val="tx1"/>
          </a:solidFill>
          <a:latin typeface="+mn-lt"/>
          <a:ea typeface="+mn-ea"/>
          <a:cs typeface="+mn-cs"/>
        </a:defRPr>
      </a:lvl7pPr>
      <a:lvl8pPr marL="6746763" algn="l" defTabSz="1927647" rtl="0" eaLnBrk="1" latinLnBrk="0" hangingPunct="1">
        <a:defRPr sz="3800" kern="1200">
          <a:solidFill>
            <a:schemeClr val="tx1"/>
          </a:solidFill>
          <a:latin typeface="+mn-lt"/>
          <a:ea typeface="+mn-ea"/>
          <a:cs typeface="+mn-cs"/>
        </a:defRPr>
      </a:lvl8pPr>
      <a:lvl9pPr marL="7710587" algn="l" defTabSz="1927647"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chart" Target="../charts/chart5.xml"/><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chart" Target="../charts/chart4.xml"/><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chart" Target="../charts/chart3.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chart" Target="../charts/chart2.xml"/><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116" y="23911719"/>
            <a:ext cx="1358900" cy="2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547769" y="2516342"/>
            <a:ext cx="25431498" cy="5632311"/>
          </a:xfrm>
          <a:prstGeom prst="rect">
            <a:avLst/>
          </a:prstGeom>
          <a:noFill/>
        </p:spPr>
        <p:txBody>
          <a:bodyPr wrap="square" rtlCol="0">
            <a:spAutoFit/>
          </a:bodyPr>
          <a:lstStyle/>
          <a:p>
            <a:pPr algn="ctr"/>
            <a:endParaRPr lang="it-IT" sz="3600" b="1" dirty="0" smtClean="0">
              <a:latin typeface="Arial" panose="020B0604020202020204" pitchFamily="34" charset="0"/>
              <a:cs typeface="Arial" panose="020B0604020202020204" pitchFamily="34" charset="0"/>
            </a:endParaRPr>
          </a:p>
          <a:p>
            <a:pPr algn="ctr"/>
            <a:r>
              <a:rPr lang="it-IT" sz="3600" b="1" dirty="0" smtClean="0">
                <a:latin typeface="Arial" panose="020B0604020202020204" pitchFamily="34" charset="0"/>
                <a:cs typeface="Arial" panose="020B0604020202020204" pitchFamily="34" charset="0"/>
              </a:rPr>
              <a:t>Euroresidue </a:t>
            </a:r>
            <a:r>
              <a:rPr lang="it-IT" sz="3600" b="1" dirty="0">
                <a:latin typeface="Arial" panose="020B0604020202020204" pitchFamily="34" charset="0"/>
                <a:cs typeface="Arial" panose="020B0604020202020204" pitchFamily="34" charset="0"/>
              </a:rPr>
              <a:t>VIII </a:t>
            </a:r>
            <a:r>
              <a:rPr lang="it-IT" sz="3600" b="1" dirty="0" smtClean="0">
                <a:latin typeface="Arial" panose="020B0604020202020204" pitchFamily="34" charset="0"/>
                <a:cs typeface="Arial" panose="020B0604020202020204" pitchFamily="34" charset="0"/>
              </a:rPr>
              <a:t>23-25 </a:t>
            </a:r>
            <a:r>
              <a:rPr lang="it-IT" sz="3600" b="1" dirty="0">
                <a:latin typeface="Arial" panose="020B0604020202020204" pitchFamily="34" charset="0"/>
                <a:cs typeface="Arial" panose="020B0604020202020204" pitchFamily="34" charset="0"/>
              </a:rPr>
              <a:t>May </a:t>
            </a:r>
            <a:r>
              <a:rPr lang="it-IT" sz="3600" b="1" dirty="0" smtClean="0">
                <a:latin typeface="Arial" panose="020B0604020202020204" pitchFamily="34" charset="0"/>
                <a:cs typeface="Arial" panose="020B0604020202020204" pitchFamily="34" charset="0"/>
              </a:rPr>
              <a:t>2016 - </a:t>
            </a:r>
            <a:r>
              <a:rPr lang="it-IT" sz="3600" b="1" dirty="0">
                <a:latin typeface="Arial" panose="020B0604020202020204" pitchFamily="34" charset="0"/>
                <a:cs typeface="Arial" panose="020B0604020202020204" pitchFamily="34" charset="0"/>
              </a:rPr>
              <a:t>Egmond </a:t>
            </a:r>
            <a:r>
              <a:rPr lang="it-IT" sz="3600" b="1" dirty="0" smtClean="0">
                <a:latin typeface="Arial" panose="020B0604020202020204" pitchFamily="34" charset="0"/>
                <a:cs typeface="Arial" panose="020B0604020202020204" pitchFamily="34" charset="0"/>
              </a:rPr>
              <a:t>aan </a:t>
            </a:r>
            <a:r>
              <a:rPr lang="it-IT" sz="3600" b="1" dirty="0">
                <a:latin typeface="Arial" panose="020B0604020202020204" pitchFamily="34" charset="0"/>
                <a:cs typeface="Arial" panose="020B0604020202020204" pitchFamily="34" charset="0"/>
              </a:rPr>
              <a:t>Zee, </a:t>
            </a:r>
            <a:r>
              <a:rPr lang="it-IT" sz="3600" b="1" dirty="0" smtClean="0">
                <a:latin typeface="Arial" panose="020B0604020202020204" pitchFamily="34" charset="0"/>
                <a:cs typeface="Arial" panose="020B0604020202020204" pitchFamily="34" charset="0"/>
              </a:rPr>
              <a:t>Netherlands</a:t>
            </a:r>
          </a:p>
          <a:p>
            <a:pPr algn="ctr"/>
            <a:endParaRPr lang="en-GB" sz="1500" cap="all" dirty="0" smtClean="0">
              <a:latin typeface="Arial" panose="020B0604020202020204" pitchFamily="34" charset="0"/>
              <a:cs typeface="Arial" panose="020B0604020202020204" pitchFamily="34" charset="0"/>
            </a:endParaRPr>
          </a:p>
          <a:p>
            <a:pPr algn="ctr"/>
            <a:r>
              <a:rPr lang="en-GB" sz="5300" b="1" cap="all" dirty="0" smtClean="0">
                <a:solidFill>
                  <a:srgbClr val="006600"/>
                </a:solidFill>
                <a:latin typeface="Arial" panose="020B0604020202020204" pitchFamily="34" charset="0"/>
                <a:cs typeface="Arial" panose="020B0604020202020204" pitchFamily="34" charset="0"/>
              </a:rPr>
              <a:t>ANTIBIOTIC </a:t>
            </a:r>
            <a:r>
              <a:rPr lang="en-GB" sz="5300" b="1" cap="all" dirty="0">
                <a:solidFill>
                  <a:srgbClr val="006600"/>
                </a:solidFill>
                <a:latin typeface="Arial" panose="020B0604020202020204" pitchFamily="34" charset="0"/>
                <a:cs typeface="Arial" panose="020B0604020202020204" pitchFamily="34" charset="0"/>
              </a:rPr>
              <a:t>RESIDUES IN MILK DURING THE CHEESE MAKING PROCESS </a:t>
            </a:r>
            <a:endParaRPr lang="it-IT" sz="5300" b="1" cap="all" dirty="0">
              <a:solidFill>
                <a:srgbClr val="006600"/>
              </a:solidFill>
              <a:latin typeface="Arial" panose="020B0604020202020204" pitchFamily="34" charset="0"/>
              <a:cs typeface="Arial" panose="020B0604020202020204" pitchFamily="34" charset="0"/>
            </a:endParaRPr>
          </a:p>
          <a:p>
            <a:pPr algn="ctr"/>
            <a:r>
              <a:rPr lang="en-GB" sz="5300" b="1" cap="all" dirty="0">
                <a:solidFill>
                  <a:srgbClr val="006600"/>
                </a:solidFill>
                <a:latin typeface="Arial" panose="020B0604020202020204" pitchFamily="34" charset="0"/>
                <a:cs typeface="Arial" panose="020B0604020202020204" pitchFamily="34" charset="0"/>
              </a:rPr>
              <a:t>PART II. EFFECT OF THE </a:t>
            </a:r>
            <a:r>
              <a:rPr lang="en-GB" sz="5300" b="1" cap="all" dirty="0" smtClean="0">
                <a:solidFill>
                  <a:srgbClr val="006600"/>
                </a:solidFill>
                <a:latin typeface="Arial" panose="020B0604020202020204" pitchFamily="34" charset="0"/>
                <a:cs typeface="Arial" panose="020B0604020202020204" pitchFamily="34" charset="0"/>
              </a:rPr>
              <a:t>SKIMMING STEP</a:t>
            </a:r>
            <a:endParaRPr lang="it-IT" sz="5300" b="1" cap="all" dirty="0">
              <a:solidFill>
                <a:srgbClr val="006600"/>
              </a:solidFill>
              <a:latin typeface="Arial" panose="020B0604020202020204" pitchFamily="34" charset="0"/>
              <a:cs typeface="Arial" panose="020B0604020202020204" pitchFamily="34" charset="0"/>
            </a:endParaRPr>
          </a:p>
          <a:p>
            <a:pPr algn="ctr"/>
            <a:endParaRPr lang="it-IT" sz="1500" cap="all" dirty="0" smtClean="0">
              <a:latin typeface="Arial" panose="020B0604020202020204" pitchFamily="34" charset="0"/>
              <a:cs typeface="Arial" panose="020B0604020202020204" pitchFamily="34" charset="0"/>
            </a:endParaRPr>
          </a:p>
          <a:p>
            <a:pPr algn="ctr">
              <a:spcAft>
                <a:spcPts val="1200"/>
              </a:spcAft>
            </a:pPr>
            <a:r>
              <a:rPr lang="it-IT" sz="3600" b="1" dirty="0" smtClean="0">
                <a:latin typeface="Arial" panose="020B0604020202020204" pitchFamily="34" charset="0"/>
                <a:cs typeface="Arial" panose="020B0604020202020204" pitchFamily="34" charset="0"/>
              </a:rPr>
              <a:t>S</a:t>
            </a:r>
            <a:r>
              <a:rPr lang="it-IT" sz="3600" b="1" dirty="0">
                <a:latin typeface="Arial" panose="020B0604020202020204" pitchFamily="34" charset="0"/>
                <a:cs typeface="Arial" panose="020B0604020202020204" pitchFamily="34" charset="0"/>
              </a:rPr>
              <a:t>. Pellicciotti</a:t>
            </a:r>
            <a:r>
              <a:rPr lang="it-IT" sz="3600" b="1" baseline="30000" dirty="0">
                <a:latin typeface="Arial" panose="020B0604020202020204" pitchFamily="34" charset="0"/>
                <a:cs typeface="Arial" panose="020B0604020202020204" pitchFamily="34" charset="0"/>
              </a:rPr>
              <a:t>1</a:t>
            </a:r>
            <a:r>
              <a:rPr lang="it-IT" sz="3600" b="1" dirty="0">
                <a:latin typeface="Arial" panose="020B0604020202020204" pitchFamily="34" charset="0"/>
                <a:cs typeface="Arial" panose="020B0604020202020204" pitchFamily="34" charset="0"/>
              </a:rPr>
              <a:t>, L. Giannetti</a:t>
            </a:r>
            <a:r>
              <a:rPr lang="it-IT" sz="3600" b="1" baseline="30000" dirty="0">
                <a:latin typeface="Arial" panose="020B0604020202020204" pitchFamily="34" charset="0"/>
                <a:cs typeface="Arial" panose="020B0604020202020204" pitchFamily="34" charset="0"/>
              </a:rPr>
              <a:t>2</a:t>
            </a:r>
            <a:r>
              <a:rPr lang="it-IT" sz="3600" b="1" dirty="0">
                <a:latin typeface="Arial" panose="020B0604020202020204" pitchFamily="34" charset="0"/>
                <a:cs typeface="Arial" panose="020B0604020202020204" pitchFamily="34" charset="0"/>
              </a:rPr>
              <a:t>, S. Menotta</a:t>
            </a:r>
            <a:r>
              <a:rPr lang="it-IT" sz="3600" b="1" baseline="30000" dirty="0">
                <a:latin typeface="Arial" panose="020B0604020202020204" pitchFamily="34" charset="0"/>
                <a:cs typeface="Arial" panose="020B0604020202020204" pitchFamily="34" charset="0"/>
              </a:rPr>
              <a:t>1</a:t>
            </a:r>
            <a:r>
              <a:rPr lang="it-IT" sz="3600" b="1" dirty="0">
                <a:latin typeface="Arial" panose="020B0604020202020204" pitchFamily="34" charset="0"/>
                <a:cs typeface="Arial" panose="020B0604020202020204" pitchFamily="34" charset="0"/>
              </a:rPr>
              <a:t>, N. Martinelli</a:t>
            </a:r>
            <a:r>
              <a:rPr lang="it-IT" sz="3600" b="1" baseline="30000" dirty="0">
                <a:latin typeface="Arial" panose="020B0604020202020204" pitchFamily="34" charset="0"/>
                <a:cs typeface="Arial" panose="020B0604020202020204" pitchFamily="34" charset="0"/>
              </a:rPr>
              <a:t>1</a:t>
            </a:r>
            <a:r>
              <a:rPr lang="it-IT" sz="3600" b="1" dirty="0">
                <a:latin typeface="Arial" panose="020B0604020202020204" pitchFamily="34" charset="0"/>
                <a:cs typeface="Arial" panose="020B0604020202020204" pitchFamily="34" charset="0"/>
              </a:rPr>
              <a:t>, G. </a:t>
            </a:r>
            <a:r>
              <a:rPr lang="it-IT" sz="3600" b="1" dirty="0" smtClean="0">
                <a:latin typeface="Arial" panose="020B0604020202020204" pitchFamily="34" charset="0"/>
                <a:cs typeface="Arial" panose="020B0604020202020204" pitchFamily="34" charset="0"/>
              </a:rPr>
              <a:t>Bolzoni</a:t>
            </a:r>
            <a:r>
              <a:rPr lang="it-IT" sz="3600" b="1" baseline="30000" dirty="0" smtClean="0">
                <a:latin typeface="Arial" panose="020B0604020202020204" pitchFamily="34" charset="0"/>
                <a:cs typeface="Arial" panose="020B0604020202020204" pitchFamily="34" charset="0"/>
              </a:rPr>
              <a:t>1</a:t>
            </a:r>
            <a:r>
              <a:rPr lang="it-IT" sz="3600" b="1" dirty="0">
                <a:latin typeface="Arial" panose="020B0604020202020204" pitchFamily="34" charset="0"/>
                <a:cs typeface="Arial" panose="020B0604020202020204" pitchFamily="34" charset="0"/>
              </a:rPr>
              <a:t> </a:t>
            </a:r>
            <a:r>
              <a:rPr lang="it-IT" sz="3600" b="1" dirty="0" smtClean="0">
                <a:latin typeface="Arial" panose="020B0604020202020204" pitchFamily="34" charset="0"/>
                <a:cs typeface="Arial" panose="020B0604020202020204" pitchFamily="34" charset="0"/>
              </a:rPr>
              <a:t>and </a:t>
            </a:r>
            <a:r>
              <a:rPr lang="it-IT" sz="3600" b="1" u="sng" dirty="0">
                <a:latin typeface="Arial" panose="020B0604020202020204" pitchFamily="34" charset="0"/>
                <a:cs typeface="Arial" panose="020B0604020202020204" pitchFamily="34" charset="0"/>
              </a:rPr>
              <a:t>V. </a:t>
            </a:r>
            <a:r>
              <a:rPr lang="it-IT" sz="3600" b="1" u="sng" dirty="0" smtClean="0">
                <a:latin typeface="Arial" panose="020B0604020202020204" pitchFamily="34" charset="0"/>
                <a:cs typeface="Arial" panose="020B0604020202020204" pitchFamily="34" charset="0"/>
              </a:rPr>
              <a:t>Gamba</a:t>
            </a:r>
            <a:r>
              <a:rPr lang="it-IT" sz="3600" b="1" baseline="30000" dirty="0" smtClean="0">
                <a:latin typeface="Arial" panose="020B0604020202020204" pitchFamily="34" charset="0"/>
                <a:cs typeface="Arial" panose="020B0604020202020204" pitchFamily="34" charset="0"/>
              </a:rPr>
              <a:t>1*</a:t>
            </a:r>
            <a:endParaRPr lang="it-IT" sz="3600" b="1" dirty="0">
              <a:latin typeface="Arial" panose="020B0604020202020204" pitchFamily="34" charset="0"/>
              <a:cs typeface="Arial" panose="020B0604020202020204" pitchFamily="34" charset="0"/>
            </a:endParaRPr>
          </a:p>
          <a:p>
            <a:pPr algn="ctr"/>
            <a:r>
              <a:rPr lang="it-IT" sz="3200" i="1" baseline="30000" dirty="0">
                <a:latin typeface="Arial" panose="020B0604020202020204" pitchFamily="34" charset="0"/>
                <a:cs typeface="Arial" panose="020B0604020202020204" pitchFamily="34" charset="0"/>
              </a:rPr>
              <a:t>1</a:t>
            </a:r>
            <a:r>
              <a:rPr lang="it-IT" sz="3200" i="1" dirty="0">
                <a:latin typeface="Arial" panose="020B0604020202020204" pitchFamily="34" charset="0"/>
                <a:cs typeface="Arial" panose="020B0604020202020204" pitchFamily="34" charset="0"/>
              </a:rPr>
              <a:t>Istituto Zooprofilattico Sperimentale della Lombardia e dell’Emilia Romagna “B. </a:t>
            </a:r>
            <a:r>
              <a:rPr lang="it-IT" sz="3200" i="1" dirty="0" err="1">
                <a:latin typeface="Arial" panose="020B0604020202020204" pitchFamily="34" charset="0"/>
                <a:cs typeface="Arial" panose="020B0604020202020204" pitchFamily="34" charset="0"/>
              </a:rPr>
              <a:t>Ubertini</a:t>
            </a:r>
            <a:r>
              <a:rPr lang="it-IT" sz="3200" i="1" dirty="0">
                <a:latin typeface="Arial" panose="020B0604020202020204" pitchFamily="34" charset="0"/>
                <a:cs typeface="Arial" panose="020B0604020202020204" pitchFamily="34" charset="0"/>
              </a:rPr>
              <a:t>”, Brescia, </a:t>
            </a:r>
            <a:r>
              <a:rPr lang="it-IT" sz="3200" i="1" dirty="0" err="1" smtClean="0">
                <a:latin typeface="Arial" panose="020B0604020202020204" pitchFamily="34" charset="0"/>
                <a:cs typeface="Arial" panose="020B0604020202020204" pitchFamily="34" charset="0"/>
              </a:rPr>
              <a:t>Italy</a:t>
            </a:r>
            <a:endParaRPr lang="it-IT" sz="3200" i="1" dirty="0">
              <a:latin typeface="Arial" panose="020B0604020202020204" pitchFamily="34" charset="0"/>
              <a:cs typeface="Arial" panose="020B0604020202020204" pitchFamily="34" charset="0"/>
            </a:endParaRPr>
          </a:p>
          <a:p>
            <a:pPr algn="ctr"/>
            <a:r>
              <a:rPr lang="en-GB" sz="3200" i="1" baseline="30000" dirty="0" smtClean="0">
                <a:latin typeface="Arial" panose="020B0604020202020204" pitchFamily="34" charset="0"/>
                <a:cs typeface="Arial" panose="020B0604020202020204" pitchFamily="34" charset="0"/>
              </a:rPr>
              <a:t>2</a:t>
            </a:r>
            <a:r>
              <a:rPr lang="en-GB" sz="3200" i="1" dirty="0" smtClean="0">
                <a:latin typeface="Arial" panose="020B0604020202020204" pitchFamily="34" charset="0"/>
                <a:cs typeface="Arial" panose="020B0604020202020204" pitchFamily="34" charset="0"/>
              </a:rPr>
              <a:t>Istituto </a:t>
            </a:r>
            <a:r>
              <a:rPr lang="en-GB" sz="3200" i="1" dirty="0" err="1">
                <a:latin typeface="Arial" panose="020B0604020202020204" pitchFamily="34" charset="0"/>
                <a:cs typeface="Arial" panose="020B0604020202020204" pitchFamily="34" charset="0"/>
              </a:rPr>
              <a:t>Zooprofilattico</a:t>
            </a:r>
            <a:r>
              <a:rPr lang="en-GB" sz="3200" i="1" dirty="0">
                <a:latin typeface="Arial" panose="020B0604020202020204" pitchFamily="34" charset="0"/>
                <a:cs typeface="Arial" panose="020B0604020202020204" pitchFamily="34" charset="0"/>
              </a:rPr>
              <a:t> </a:t>
            </a:r>
            <a:r>
              <a:rPr lang="en-GB" sz="3200" i="1" dirty="0" err="1">
                <a:latin typeface="Arial" panose="020B0604020202020204" pitchFamily="34" charset="0"/>
                <a:cs typeface="Arial" panose="020B0604020202020204" pitchFamily="34" charset="0"/>
              </a:rPr>
              <a:t>Sperimentale</a:t>
            </a:r>
            <a:r>
              <a:rPr lang="en-GB" sz="3200" i="1" dirty="0">
                <a:latin typeface="Arial" panose="020B0604020202020204" pitchFamily="34" charset="0"/>
                <a:cs typeface="Arial" panose="020B0604020202020204" pitchFamily="34" charset="0"/>
              </a:rPr>
              <a:t> del Lazio e </a:t>
            </a:r>
            <a:r>
              <a:rPr lang="en-GB" sz="3200" i="1" dirty="0" err="1">
                <a:latin typeface="Arial" panose="020B0604020202020204" pitchFamily="34" charset="0"/>
                <a:cs typeface="Arial" panose="020B0604020202020204" pitchFamily="34" charset="0"/>
              </a:rPr>
              <a:t>della</a:t>
            </a:r>
            <a:r>
              <a:rPr lang="en-GB" sz="3200" i="1" dirty="0">
                <a:latin typeface="Arial" panose="020B0604020202020204" pitchFamily="34" charset="0"/>
                <a:cs typeface="Arial" panose="020B0604020202020204" pitchFamily="34" charset="0"/>
              </a:rPr>
              <a:t> Toscana “M. </a:t>
            </a:r>
            <a:r>
              <a:rPr lang="en-GB" sz="3200" i="1" dirty="0" err="1">
                <a:latin typeface="Arial" panose="020B0604020202020204" pitchFamily="34" charset="0"/>
                <a:cs typeface="Arial" panose="020B0604020202020204" pitchFamily="34" charset="0"/>
              </a:rPr>
              <a:t>Aleandri</a:t>
            </a:r>
            <a:r>
              <a:rPr lang="en-GB" sz="3200" i="1" dirty="0">
                <a:latin typeface="Arial" panose="020B0604020202020204" pitchFamily="34" charset="0"/>
                <a:cs typeface="Arial" panose="020B0604020202020204" pitchFamily="34" charset="0"/>
              </a:rPr>
              <a:t>”, Roma, Italy </a:t>
            </a:r>
            <a:endParaRPr lang="en-GB" sz="3200" i="1" dirty="0" smtClean="0">
              <a:latin typeface="Arial" panose="020B0604020202020204" pitchFamily="34" charset="0"/>
              <a:cs typeface="Arial" panose="020B0604020202020204" pitchFamily="34" charset="0"/>
            </a:endParaRPr>
          </a:p>
          <a:p>
            <a:pPr algn="ctr"/>
            <a:endParaRPr lang="en-GB" sz="800" i="1" dirty="0" smtClean="0">
              <a:latin typeface="Arial" panose="020B0604020202020204" pitchFamily="34" charset="0"/>
              <a:cs typeface="Arial" panose="020B0604020202020204" pitchFamily="34" charset="0"/>
            </a:endParaRPr>
          </a:p>
          <a:p>
            <a:pPr algn="ctr"/>
            <a:r>
              <a:rPr lang="en-GB" sz="3200" b="1" i="1" dirty="0" smtClean="0">
                <a:latin typeface="Arial" panose="020B0604020202020204" pitchFamily="34" charset="0"/>
                <a:cs typeface="Arial" panose="020B0604020202020204" pitchFamily="34" charset="0"/>
              </a:rPr>
              <a:t>*email: valentina.gamba@izsler.it</a:t>
            </a:r>
            <a:endParaRPr lang="it-IT" sz="3200" b="1" i="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 y="4048960"/>
            <a:ext cx="4389436" cy="371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4745628" y="33724845"/>
            <a:ext cx="15706748" cy="1015663"/>
          </a:xfrm>
          <a:prstGeom prst="rect">
            <a:avLst/>
          </a:prstGeom>
          <a:noFill/>
          <a:ln>
            <a:noFill/>
          </a:ln>
        </p:spPr>
        <p:txBody>
          <a:bodyPr wrap="square" rtlCol="0">
            <a:spAutoFit/>
          </a:bodyPr>
          <a:lstStyle/>
          <a:p>
            <a:pPr algn="ctr"/>
            <a:r>
              <a:rPr lang="en-GB" sz="2000" b="1" i="1" dirty="0" smtClean="0">
                <a:latin typeface="Arial" panose="020B0604020202020204" pitchFamily="34" charset="0"/>
                <a:ea typeface="MS PGothic" pitchFamily="34" charset="-128"/>
                <a:cs typeface="Arial" panose="020B0604020202020204" pitchFamily="34" charset="0"/>
              </a:rPr>
              <a:t>Figure 1. Relative recoveries of β-lactams (A), macrolides (B), </a:t>
            </a:r>
            <a:r>
              <a:rPr lang="en-GB" sz="2000" b="1" i="1" dirty="0" err="1" smtClean="0">
                <a:latin typeface="Arial" panose="020B0604020202020204" pitchFamily="34" charset="0"/>
                <a:ea typeface="MS PGothic" pitchFamily="34" charset="-128"/>
                <a:cs typeface="Arial" panose="020B0604020202020204" pitchFamily="34" charset="0"/>
              </a:rPr>
              <a:t>sulfonamides</a:t>
            </a:r>
            <a:r>
              <a:rPr lang="en-GB" sz="2000" b="1" i="1" dirty="0" smtClean="0">
                <a:latin typeface="Arial" panose="020B0604020202020204" pitchFamily="34" charset="0"/>
                <a:ea typeface="MS PGothic" pitchFamily="34" charset="-128"/>
                <a:cs typeface="Arial" panose="020B0604020202020204" pitchFamily="34" charset="0"/>
              </a:rPr>
              <a:t> (C),</a:t>
            </a:r>
            <a:r>
              <a:rPr lang="en-GB" sz="2000" b="1" i="1" dirty="0">
                <a:latin typeface="Arial" panose="020B0604020202020204" pitchFamily="34" charset="0"/>
                <a:ea typeface="MS PGothic" pitchFamily="34" charset="-128"/>
                <a:cs typeface="Arial" panose="020B0604020202020204" pitchFamily="34" charset="0"/>
              </a:rPr>
              <a:t> </a:t>
            </a:r>
            <a:r>
              <a:rPr lang="en-GB" sz="2000" b="1" i="1" dirty="0" err="1" smtClean="0">
                <a:latin typeface="Arial" panose="020B0604020202020204" pitchFamily="34" charset="0"/>
                <a:ea typeface="MS PGothic" pitchFamily="34" charset="-128"/>
                <a:cs typeface="Arial" panose="020B0604020202020204" pitchFamily="34" charset="0"/>
              </a:rPr>
              <a:t>tetracyclines</a:t>
            </a:r>
            <a:r>
              <a:rPr lang="en-GB" sz="2000" b="1" i="1" dirty="0" smtClean="0">
                <a:latin typeface="Arial" panose="020B0604020202020204" pitchFamily="34" charset="0"/>
                <a:ea typeface="MS PGothic" pitchFamily="34" charset="-128"/>
                <a:cs typeface="Arial" panose="020B0604020202020204" pitchFamily="34" charset="0"/>
              </a:rPr>
              <a:t> (D) and quinolones (E) </a:t>
            </a:r>
            <a:br>
              <a:rPr lang="en-GB" sz="2000" b="1" i="1" dirty="0" smtClean="0">
                <a:latin typeface="Arial" panose="020B0604020202020204" pitchFamily="34" charset="0"/>
                <a:ea typeface="MS PGothic" pitchFamily="34" charset="-128"/>
                <a:cs typeface="Arial" panose="020B0604020202020204" pitchFamily="34" charset="0"/>
              </a:rPr>
            </a:br>
            <a:r>
              <a:rPr lang="en-GB" sz="2000" b="1" i="1" dirty="0" smtClean="0">
                <a:latin typeface="Arial" panose="020B0604020202020204" pitchFamily="34" charset="0"/>
                <a:ea typeface="MS PGothic" pitchFamily="34" charset="-128"/>
                <a:cs typeface="Arial" panose="020B0604020202020204" pitchFamily="34" charset="0"/>
              </a:rPr>
              <a:t>in spiked milk samples at 2 </a:t>
            </a:r>
            <a:r>
              <a:rPr lang="en-GB" sz="2000" b="1" i="1" dirty="0">
                <a:latin typeface="Arial" panose="020B0604020202020204" pitchFamily="34" charset="0"/>
                <a:ea typeface="MS PGothic" pitchFamily="34" charset="-128"/>
                <a:cs typeface="Arial" panose="020B0604020202020204" pitchFamily="34" charset="0"/>
              </a:rPr>
              <a:t>x MRL </a:t>
            </a:r>
            <a:r>
              <a:rPr lang="en-GB" sz="2000" b="1" i="1" dirty="0" smtClean="0">
                <a:latin typeface="Arial" panose="020B0604020202020204" pitchFamily="34" charset="0"/>
                <a:ea typeface="MS PGothic" pitchFamily="34" charset="-128"/>
                <a:cs typeface="Arial" panose="020B0604020202020204" pitchFamily="34" charset="0"/>
              </a:rPr>
              <a:t>after skimming  (</a:t>
            </a:r>
            <a:r>
              <a:rPr lang="en-GB" sz="2000" b="1" i="1" dirty="0">
                <a:solidFill>
                  <a:prstClr val="black"/>
                </a:solidFill>
                <a:latin typeface="Arial" panose="020B0604020202020204" pitchFamily="34" charset="0"/>
                <a:ea typeface="MS PGothic" pitchFamily="34" charset="-128"/>
                <a:cs typeface="Arial" panose="020B0604020202020204" pitchFamily="34" charset="0"/>
              </a:rPr>
              <a:t>4</a:t>
            </a:r>
            <a:r>
              <a:rPr lang="en-GB" sz="2000" b="1" i="1" dirty="0">
                <a:solidFill>
                  <a:prstClr val="black"/>
                </a:solidFill>
                <a:latin typeface="Arial" panose="020B0604020202020204" pitchFamily="34" charset="0"/>
                <a:cs typeface="Arial" panose="020B0604020202020204" pitchFamily="34" charset="0"/>
              </a:rPr>
              <a:t>°C</a:t>
            </a:r>
            <a:r>
              <a:rPr lang="en-GB" sz="2000" b="1" i="1" dirty="0" smtClean="0">
                <a:latin typeface="Arial" panose="020B0604020202020204" pitchFamily="34" charset="0"/>
                <a:ea typeface="MS PGothic" pitchFamily="34" charset="-128"/>
                <a:cs typeface="Arial" panose="020B0604020202020204" pitchFamily="34" charset="0"/>
              </a:rPr>
              <a:t> for 6 h)</a:t>
            </a:r>
            <a:r>
              <a:rPr lang="en-GB" sz="2000" b="1" i="1" dirty="0" smtClean="0">
                <a:latin typeface="Arial" panose="020B0604020202020204" pitchFamily="34" charset="0"/>
                <a:cs typeface="Arial" panose="020B0604020202020204" pitchFamily="34" charset="0"/>
              </a:rPr>
              <a:t>. </a:t>
            </a:r>
            <a:br>
              <a:rPr lang="en-GB" sz="2000" b="1" i="1" dirty="0" smtClean="0">
                <a:latin typeface="Arial" panose="020B0604020202020204" pitchFamily="34" charset="0"/>
                <a:cs typeface="Arial" panose="020B0604020202020204" pitchFamily="34" charset="0"/>
              </a:rPr>
            </a:br>
            <a:r>
              <a:rPr lang="en-GB" sz="2000" b="1" i="1" dirty="0" smtClean="0">
                <a:latin typeface="Arial" panose="020B0604020202020204" pitchFamily="34" charset="0"/>
                <a:cs typeface="Arial" panose="020B0604020202020204" pitchFamily="34" charset="0"/>
              </a:rPr>
              <a:t>Values shown are normalized to the results obtained in whole milk (set as 100%).</a:t>
            </a:r>
            <a:endParaRPr lang="it-IT" sz="2000" b="1" i="1" dirty="0">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0" y="0"/>
            <a:ext cx="30267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7265" y="2347119"/>
            <a:ext cx="5815994" cy="114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228601" y="37126402"/>
            <a:ext cx="4369386" cy="5355758"/>
            <a:chOff x="228601" y="37580150"/>
            <a:chExt cx="4283787" cy="4902009"/>
          </a:xfrm>
        </p:grpSpPr>
        <p:sp>
          <p:nvSpPr>
            <p:cNvPr id="67" name="Rettangolo arrotondato 35"/>
            <p:cNvSpPr/>
            <p:nvPr/>
          </p:nvSpPr>
          <p:spPr>
            <a:xfrm>
              <a:off x="228602" y="37580150"/>
              <a:ext cx="4283786" cy="4902009"/>
            </a:xfrm>
            <a:prstGeom prst="roundRect">
              <a:avLst>
                <a:gd name="adj" fmla="val 8986"/>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28601" y="37726880"/>
              <a:ext cx="4283787" cy="2210242"/>
            </a:xfrm>
            <a:prstGeom prst="rect">
              <a:avLst/>
            </a:prstGeom>
            <a:noFill/>
          </p:spPr>
          <p:txBody>
            <a:bodyPr wrap="square" rtlCol="0">
              <a:spAutoFit/>
            </a:bodyPr>
            <a:lstStyle/>
            <a:p>
              <a:pPr algn="ctr" defTabSz="862013" eaLnBrk="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r>
                <a:rPr lang="en-GB" sz="2800" b="1" dirty="0" smtClean="0">
                  <a:solidFill>
                    <a:srgbClr val="006600"/>
                  </a:solidFill>
                  <a:latin typeface="Arial" panose="020B0604020202020204" pitchFamily="34" charset="0"/>
                  <a:ea typeface="MS PGothic" pitchFamily="34" charset="-128"/>
                  <a:cs typeface="Arial" panose="020B0604020202020204" pitchFamily="34" charset="0"/>
                </a:rPr>
                <a:t>Acknowledgements</a:t>
              </a:r>
            </a:p>
            <a:p>
              <a:pPr algn="ctr" defTabSz="862013" eaLnBrk="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endParaRPr lang="it-IT" sz="2200" b="1" dirty="0">
                <a:solidFill>
                  <a:srgbClr val="006600"/>
                </a:solidFill>
                <a:latin typeface="Arial" panose="020B0604020202020204" pitchFamily="34" charset="0"/>
                <a:ea typeface="MS PGothic" pitchFamily="34" charset="-128"/>
                <a:cs typeface="Arial" panose="020B0604020202020204" pitchFamily="34" charset="0"/>
              </a:endParaRPr>
            </a:p>
            <a:p>
              <a:pPr algn="ctr"/>
              <a:r>
                <a:rPr lang="en-GB" sz="2200" dirty="0">
                  <a:latin typeface="Arial" panose="020B0604020202020204" pitchFamily="34" charset="0"/>
                  <a:ea typeface="MS PGothic" pitchFamily="34" charset="-128"/>
                  <a:cs typeface="Arial" panose="020B0604020202020204" pitchFamily="34" charset="0"/>
                </a:rPr>
                <a:t>The authors gratefully acknowledge financial support from the Italian Health </a:t>
              </a:r>
              <a:r>
                <a:rPr lang="en-GB" sz="2200" dirty="0" smtClean="0">
                  <a:latin typeface="Arial" panose="020B0604020202020204" pitchFamily="34" charset="0"/>
                  <a:ea typeface="MS PGothic" pitchFamily="34" charset="-128"/>
                  <a:cs typeface="Arial" panose="020B0604020202020204" pitchFamily="34" charset="0"/>
                </a:rPr>
                <a:t>Ministry</a:t>
              </a:r>
            </a:p>
            <a:p>
              <a:pPr algn="ctr"/>
              <a:r>
                <a:rPr lang="en-GB" sz="1800" b="1" dirty="0" smtClean="0">
                  <a:latin typeface="Arial" panose="020B0604020202020204" pitchFamily="34" charset="0"/>
                  <a:ea typeface="MS PGothic" pitchFamily="34" charset="-128"/>
                  <a:cs typeface="Arial" panose="020B0604020202020204" pitchFamily="34" charset="0"/>
                </a:rPr>
                <a:t> </a:t>
              </a:r>
              <a:r>
                <a:rPr lang="en-GB" sz="1800" b="1" dirty="0">
                  <a:latin typeface="Arial" panose="020B0604020202020204" pitchFamily="34" charset="0"/>
                  <a:ea typeface="MS PGothic" pitchFamily="34" charset="-128"/>
                  <a:cs typeface="Arial" panose="020B0604020202020204" pitchFamily="34" charset="0"/>
                </a:rPr>
                <a:t>(</a:t>
              </a:r>
              <a:r>
                <a:rPr lang="en-GB" sz="1800" b="1" dirty="0" err="1">
                  <a:latin typeface="Arial" panose="020B0604020202020204" pitchFamily="34" charset="0"/>
                  <a:ea typeface="MS PGothic" pitchFamily="34" charset="-128"/>
                  <a:cs typeface="Arial" panose="020B0604020202020204" pitchFamily="34" charset="0"/>
                </a:rPr>
                <a:t>Ricerca</a:t>
              </a:r>
              <a:r>
                <a:rPr lang="en-GB" sz="1800" b="1" dirty="0">
                  <a:latin typeface="Arial" panose="020B0604020202020204" pitchFamily="34" charset="0"/>
                  <a:ea typeface="MS PGothic" pitchFamily="34" charset="-128"/>
                  <a:cs typeface="Arial" panose="020B0604020202020204" pitchFamily="34" charset="0"/>
                </a:rPr>
                <a:t> </a:t>
              </a:r>
              <a:r>
                <a:rPr lang="en-GB" sz="1800" b="1" dirty="0" err="1">
                  <a:latin typeface="Arial" panose="020B0604020202020204" pitchFamily="34" charset="0"/>
                  <a:ea typeface="MS PGothic" pitchFamily="34" charset="-128"/>
                  <a:cs typeface="Arial" panose="020B0604020202020204" pitchFamily="34" charset="0"/>
                </a:rPr>
                <a:t>Corrente</a:t>
              </a:r>
              <a:r>
                <a:rPr lang="en-GB" sz="1800" b="1" dirty="0">
                  <a:latin typeface="Arial" panose="020B0604020202020204" pitchFamily="34" charset="0"/>
                  <a:ea typeface="MS PGothic" pitchFamily="34" charset="-128"/>
                  <a:cs typeface="Arial" panose="020B0604020202020204" pitchFamily="34" charset="0"/>
                </a:rPr>
                <a:t> IZS LER 2013/002</a:t>
              </a:r>
              <a:r>
                <a:rPr lang="en-GB" sz="1800" b="1" dirty="0" smtClean="0">
                  <a:latin typeface="Arial" panose="020B0604020202020204" pitchFamily="34" charset="0"/>
                  <a:ea typeface="MS PGothic" pitchFamily="34" charset="-128"/>
                  <a:cs typeface="Arial" panose="020B0604020202020204" pitchFamily="34" charset="0"/>
                </a:rPr>
                <a:t>)</a:t>
              </a:r>
              <a:endParaRPr lang="it-IT" sz="1800" b="1" dirty="0">
                <a:latin typeface="Arial" panose="020B0604020202020204" pitchFamily="34" charset="0"/>
                <a:ea typeface="MS PGothic" pitchFamily="34" charset="-128"/>
                <a:cs typeface="Arial" panose="020B0604020202020204" pitchFamily="34" charset="0"/>
              </a:endParaRPr>
            </a:p>
          </p:txBody>
        </p:sp>
        <p:pic>
          <p:nvPicPr>
            <p:cNvPr id="1047"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04" y="39805807"/>
              <a:ext cx="3583329" cy="247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 name="Rettangolo arrotondato 35"/>
          <p:cNvSpPr/>
          <p:nvPr/>
        </p:nvSpPr>
        <p:spPr>
          <a:xfrm>
            <a:off x="4837089" y="38031153"/>
            <a:ext cx="15706748" cy="4424048"/>
          </a:xfrm>
          <a:prstGeom prst="roundRect">
            <a:avLst>
              <a:gd name="adj" fmla="val 8986"/>
            </a:avLst>
          </a:prstGeom>
          <a:solidFill>
            <a:srgbClr val="FFFFD5"/>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20696236" y="17206119"/>
            <a:ext cx="9322134" cy="25276041"/>
          </a:xfrm>
          <a:prstGeom prst="roundRect">
            <a:avLst>
              <a:gd name="adj" fmla="val 4535"/>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20684473" y="17330934"/>
            <a:ext cx="9331422" cy="861774"/>
          </a:xfrm>
          <a:prstGeom prst="rect">
            <a:avLst/>
          </a:prstGeom>
          <a:noFill/>
        </p:spPr>
        <p:txBody>
          <a:bodyPr wrap="square" rtlCol="0">
            <a:spAutoFit/>
          </a:bodyPr>
          <a:lstStyle/>
          <a:p>
            <a:pPr algn="ctr"/>
            <a:r>
              <a:rPr lang="it-IT" sz="5000" b="1" dirty="0" smtClean="0">
                <a:solidFill>
                  <a:srgbClr val="008000"/>
                </a:solidFill>
                <a:latin typeface="Arial" panose="020B0604020202020204" pitchFamily="34" charset="0"/>
                <a:cs typeface="Arial" panose="020B0604020202020204" pitchFamily="34" charset="0"/>
              </a:rPr>
              <a:t>Experimental scheme</a:t>
            </a:r>
            <a:endParaRPr lang="it-IT" sz="5000" dirty="0">
              <a:latin typeface="Arial" panose="020B0604020202020204" pitchFamily="34" charset="0"/>
              <a:cs typeface="Arial" panose="020B0604020202020204" pitchFamily="34" charset="0"/>
            </a:endParaRPr>
          </a:p>
        </p:txBody>
      </p:sp>
      <p:sp>
        <p:nvSpPr>
          <p:cNvPr id="52" name="Rettangolo arrotondato 27"/>
          <p:cNvSpPr/>
          <p:nvPr/>
        </p:nvSpPr>
        <p:spPr>
          <a:xfrm>
            <a:off x="4817717" y="8282786"/>
            <a:ext cx="15726120" cy="8702650"/>
          </a:xfrm>
          <a:prstGeom prst="roundRect">
            <a:avLst>
              <a:gd name="adj" fmla="val 6118"/>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u="sng" dirty="0"/>
          </a:p>
        </p:txBody>
      </p:sp>
      <p:sp>
        <p:nvSpPr>
          <p:cNvPr id="5" name="Text Box 14232"/>
          <p:cNvSpPr txBox="1">
            <a:spLocks noChangeArrowheads="1"/>
          </p:cNvSpPr>
          <p:nvPr/>
        </p:nvSpPr>
        <p:spPr bwMode="auto">
          <a:xfrm>
            <a:off x="4884991" y="8530436"/>
            <a:ext cx="15354044" cy="8211697"/>
          </a:xfrm>
          <a:prstGeom prst="rect">
            <a:avLst/>
          </a:prstGeom>
          <a:noFill/>
          <a:ln w="38100">
            <a:noFill/>
            <a:miter lim="800000"/>
            <a:headEnd/>
            <a:tailEnd/>
          </a:ln>
        </p:spPr>
        <p:txBody>
          <a:bodyPr wrap="square" lIns="219600" tIns="50400" rIns="219600" bIns="50400">
            <a:spAutoFit/>
          </a:bodyPr>
          <a:lstStyle>
            <a:lvl1pPr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2200">
                <a:solidFill>
                  <a:schemeClr val="tx1"/>
                </a:solidFill>
                <a:latin typeface="Arial" charset="0"/>
                <a:ea typeface="MS PGothic" pitchFamily="34" charset="-128"/>
              </a:defRPr>
            </a:lvl1pPr>
            <a:lvl2pPr marL="742950" indent="-28575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700">
                <a:solidFill>
                  <a:schemeClr val="tx1"/>
                </a:solidFill>
                <a:latin typeface="Arial" charset="0"/>
                <a:ea typeface="MS PGothic" pitchFamily="34" charset="-128"/>
              </a:defRPr>
            </a:lvl2pPr>
            <a:lvl3pPr marL="11430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9200">
                <a:solidFill>
                  <a:schemeClr val="tx1"/>
                </a:solidFill>
                <a:latin typeface="Arial" charset="0"/>
                <a:ea typeface="MS PGothic" pitchFamily="34" charset="-128"/>
              </a:defRPr>
            </a:lvl3pPr>
            <a:lvl4pPr marL="16002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4pPr>
            <a:lvl5pPr marL="20574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5pPr>
            <a:lvl6pPr marL="25146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6pPr>
            <a:lvl7pPr marL="29718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7pPr>
            <a:lvl8pPr marL="34290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8pPr>
            <a:lvl9pPr marL="38862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9pPr>
          </a:lstStyle>
          <a:p>
            <a:pPr algn="ctr" hangingPunct="1">
              <a:spcBef>
                <a:spcPct val="0"/>
              </a:spcBef>
              <a:buFontTx/>
              <a:buNone/>
            </a:pPr>
            <a:r>
              <a:rPr lang="en-US" altLang="it-IT" sz="5000" b="1" dirty="0" smtClean="0">
                <a:solidFill>
                  <a:srgbClr val="006600"/>
                </a:solidFill>
                <a:latin typeface="Arial" panose="020B0604020202020204" pitchFamily="34" charset="0"/>
                <a:cs typeface="Arial" panose="020B0604020202020204" pitchFamily="34" charset="0"/>
              </a:rPr>
              <a:t>Background</a:t>
            </a:r>
            <a:endParaRPr lang="en-US" altLang="it-IT" sz="2000" b="1" dirty="0" smtClean="0">
              <a:solidFill>
                <a:srgbClr val="006600"/>
              </a:solidFill>
              <a:latin typeface="Arial" panose="020B0604020202020204" pitchFamily="34" charset="0"/>
              <a:cs typeface="Arial" panose="020B0604020202020204" pitchFamily="34" charset="0"/>
            </a:endParaRPr>
          </a:p>
          <a:p>
            <a:pPr algn="ctr" hangingPunct="1">
              <a:spcBef>
                <a:spcPct val="0"/>
              </a:spcBef>
              <a:buFontTx/>
              <a:buNone/>
            </a:pPr>
            <a:endParaRPr lang="en-US" altLang="it-IT" sz="2200" b="1" dirty="0" smtClean="0">
              <a:solidFill>
                <a:srgbClr val="006600"/>
              </a:solidFill>
              <a:latin typeface="Arial" panose="020B0604020202020204" pitchFamily="34" charset="0"/>
              <a:cs typeface="Arial" panose="020B0604020202020204" pitchFamily="34" charset="0"/>
            </a:endParaRPr>
          </a:p>
          <a:p>
            <a:pPr marL="457200" indent="-457200" algn="just" hangingPunct="1">
              <a:spcBef>
                <a:spcPct val="0"/>
              </a:spcBef>
              <a:spcAft>
                <a:spcPts val="1200"/>
              </a:spcAft>
            </a:pPr>
            <a:r>
              <a:rPr lang="en-GB" sz="2800" dirty="0">
                <a:latin typeface="Arial" panose="020B0604020202020204" pitchFamily="34" charset="0"/>
                <a:cs typeface="Arial" panose="020B0604020202020204" pitchFamily="34" charset="0"/>
              </a:rPr>
              <a:t>Antibiotics are widely used </a:t>
            </a:r>
            <a:r>
              <a:rPr lang="en-GB" sz="2800" dirty="0" smtClean="0">
                <a:latin typeface="Arial" panose="020B0604020202020204" pitchFamily="34" charset="0"/>
                <a:cs typeface="Arial" panose="020B0604020202020204" pitchFamily="34" charset="0"/>
              </a:rPr>
              <a:t>to </a:t>
            </a:r>
            <a:r>
              <a:rPr lang="en-GB" sz="2800" dirty="0">
                <a:latin typeface="Arial" panose="020B0604020202020204" pitchFamily="34" charset="0"/>
                <a:cs typeface="Arial" panose="020B0604020202020204" pitchFamily="34" charset="0"/>
              </a:rPr>
              <a:t>treat bacterial infections </a:t>
            </a:r>
            <a:r>
              <a:rPr lang="en-GB" sz="2800" dirty="0" smtClean="0">
                <a:latin typeface="Arial" panose="020B0604020202020204" pitchFamily="34" charset="0"/>
                <a:cs typeface="Arial" panose="020B0604020202020204" pitchFamily="34" charset="0"/>
              </a:rPr>
              <a:t>in </a:t>
            </a:r>
            <a:r>
              <a:rPr lang="en-GB" sz="2800" dirty="0">
                <a:latin typeface="Arial" panose="020B0604020202020204" pitchFamily="34" charset="0"/>
                <a:cs typeface="Arial" panose="020B0604020202020204" pitchFamily="34" charset="0"/>
              </a:rPr>
              <a:t>lactating cows. In case of insufficient withdrawal periods or increased or </a:t>
            </a:r>
            <a:r>
              <a:rPr lang="en-GB" sz="2800" dirty="0" smtClean="0">
                <a:latin typeface="Arial" panose="020B0604020202020204" pitchFamily="34" charset="0"/>
                <a:cs typeface="Arial" panose="020B0604020202020204" pitchFamily="34" charset="0"/>
              </a:rPr>
              <a:t>incorrect dosage</a:t>
            </a: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antibiotic residues </a:t>
            </a:r>
            <a:r>
              <a:rPr lang="en-GB" sz="2800" dirty="0">
                <a:latin typeface="Arial" panose="020B0604020202020204" pitchFamily="34" charset="0"/>
                <a:cs typeface="Arial" panose="020B0604020202020204" pitchFamily="34" charset="0"/>
              </a:rPr>
              <a:t>will occur in milk. </a:t>
            </a:r>
            <a:endParaRPr lang="en-GB" sz="2800" dirty="0" smtClean="0">
              <a:latin typeface="Arial" panose="020B0604020202020204" pitchFamily="34" charset="0"/>
              <a:cs typeface="Arial" panose="020B0604020202020204" pitchFamily="34" charset="0"/>
            </a:endParaRPr>
          </a:p>
          <a:p>
            <a:pPr marL="457200" indent="-457200" algn="just" hangingPunct="1">
              <a:spcBef>
                <a:spcPct val="0"/>
              </a:spcBef>
              <a:spcAft>
                <a:spcPts val="1200"/>
              </a:spcAft>
            </a:pPr>
            <a:r>
              <a:rPr lang="en-GB" sz="2800" dirty="0">
                <a:latin typeface="Arial" panose="020B0604020202020204" pitchFamily="34" charset="0"/>
                <a:cs typeface="Arial" panose="020B0604020202020204" pitchFamily="34" charset="0"/>
              </a:rPr>
              <a:t>The European Union has regulated the maximum residue limits (MRLs) allowed in milk (Council Regulation 37/2010/EC) and regulatory authorities have established withdrawal periods that producers have to observe before sending milk from medicated cows to the market. However, this does not guarantee the absence of antibiotic residues in milk, but only that their concentration remains below the </a:t>
            </a:r>
            <a:r>
              <a:rPr lang="en-GB" sz="2800" dirty="0" smtClean="0">
                <a:latin typeface="Arial" panose="020B0604020202020204" pitchFamily="34" charset="0"/>
                <a:cs typeface="Arial" panose="020B0604020202020204" pitchFamily="34" charset="0"/>
              </a:rPr>
              <a:t>MRLs.</a:t>
            </a:r>
          </a:p>
          <a:p>
            <a:pPr marL="457200" indent="-457200" algn="just" hangingPunct="1">
              <a:spcBef>
                <a:spcPct val="0"/>
              </a:spcBef>
              <a:spcAft>
                <a:spcPts val="1200"/>
              </a:spcAft>
            </a:pPr>
            <a:r>
              <a:rPr lang="en-GB" sz="2800" dirty="0">
                <a:latin typeface="Arial" panose="020B0604020202020204" pitchFamily="34" charset="0"/>
                <a:cs typeface="Arial" panose="020B0604020202020204" pitchFamily="34" charset="0"/>
              </a:rPr>
              <a:t>Antibiotic residues in raw cheese milk are a public health concern. </a:t>
            </a:r>
            <a:r>
              <a:rPr lang="en-GB" sz="2800" dirty="0" smtClean="0">
                <a:latin typeface="Arial" panose="020B0604020202020204" pitchFamily="34" charset="0"/>
                <a:cs typeface="Arial" panose="020B0604020202020204" pitchFamily="34" charset="0"/>
              </a:rPr>
              <a:t>Moreover</a:t>
            </a:r>
            <a:r>
              <a:rPr lang="en-GB" sz="2800" dirty="0">
                <a:latin typeface="Arial" panose="020B0604020202020204" pitchFamily="34" charset="0"/>
                <a:cs typeface="Arial" panose="020B0604020202020204" pitchFamily="34" charset="0"/>
              </a:rPr>
              <a:t>, even if below the </a:t>
            </a:r>
            <a:r>
              <a:rPr lang="en-GB" sz="2800" dirty="0" smtClean="0">
                <a:latin typeface="Arial" panose="020B0604020202020204" pitchFamily="34" charset="0"/>
                <a:cs typeface="Arial" panose="020B0604020202020204" pitchFamily="34" charset="0"/>
              </a:rPr>
              <a:t>MRLs, they </a:t>
            </a:r>
            <a:r>
              <a:rPr lang="en-GB" sz="2800" dirty="0">
                <a:latin typeface="Arial" panose="020B0604020202020204" pitchFamily="34" charset="0"/>
                <a:cs typeface="Arial" panose="020B0604020202020204" pitchFamily="34" charset="0"/>
              </a:rPr>
              <a:t>may potentially interfere with the cheese making </a:t>
            </a:r>
            <a:r>
              <a:rPr lang="en-GB" sz="2800" dirty="0" smtClean="0">
                <a:latin typeface="Arial" panose="020B0604020202020204" pitchFamily="34" charset="0"/>
                <a:cs typeface="Arial" panose="020B0604020202020204" pitchFamily="34" charset="0"/>
              </a:rPr>
              <a:t>process, but </a:t>
            </a:r>
            <a:r>
              <a:rPr lang="en-GB" sz="2800" dirty="0">
                <a:latin typeface="Arial" panose="020B0604020202020204" pitchFamily="34" charset="0"/>
                <a:cs typeface="Arial" panose="020B0604020202020204" pitchFamily="34" charset="0"/>
              </a:rPr>
              <a:t>v</a:t>
            </a:r>
            <a:r>
              <a:rPr lang="en-GB" sz="2800" dirty="0" smtClean="0">
                <a:latin typeface="Arial" panose="020B0604020202020204" pitchFamily="34" charset="0"/>
                <a:cs typeface="Arial" panose="020B0604020202020204" pitchFamily="34" charset="0"/>
              </a:rPr>
              <a:t>ery little is known about their persistence in milk and on their potential effects on cheese production.</a:t>
            </a:r>
          </a:p>
          <a:p>
            <a:pPr marL="457200" indent="-457200" algn="just" hangingPunct="1">
              <a:spcBef>
                <a:spcPct val="0"/>
              </a:spcBef>
              <a:spcAft>
                <a:spcPts val="1200"/>
              </a:spcAft>
            </a:pPr>
            <a:r>
              <a:rPr lang="en-GB" sz="2800" dirty="0"/>
              <a:t>Skimmed milk is widely used in the </a:t>
            </a:r>
            <a:r>
              <a:rPr lang="en-GB" sz="2800" dirty="0" smtClean="0"/>
              <a:t>diary market of northern Italy and is required for the production of certain types of cheese. To our knowledge, </a:t>
            </a:r>
            <a:r>
              <a:rPr lang="en-GB" sz="2800" dirty="0">
                <a:latin typeface="Arial" panose="020B0604020202020204" pitchFamily="34" charset="0"/>
                <a:cs typeface="Arial" panose="020B0604020202020204" pitchFamily="34" charset="0"/>
              </a:rPr>
              <a:t>n</a:t>
            </a:r>
            <a:r>
              <a:rPr lang="en-GB" sz="2800" dirty="0" smtClean="0">
                <a:latin typeface="Arial" panose="020B0604020202020204" pitchFamily="34" charset="0"/>
                <a:cs typeface="Arial" panose="020B0604020202020204" pitchFamily="34" charset="0"/>
              </a:rPr>
              <a:t>o </a:t>
            </a:r>
            <a:r>
              <a:rPr lang="en-GB" sz="2800" dirty="0">
                <a:latin typeface="Arial" panose="020B0604020202020204" pitchFamily="34" charset="0"/>
                <a:cs typeface="Arial" panose="020B0604020202020204" pitchFamily="34" charset="0"/>
              </a:rPr>
              <a:t>data is available on </a:t>
            </a:r>
            <a:r>
              <a:rPr lang="en-GB" sz="2800" dirty="0"/>
              <a:t>t</a:t>
            </a:r>
            <a:r>
              <a:rPr lang="en-GB" sz="2800" dirty="0">
                <a:latin typeface="Arial" panose="020B0604020202020204" pitchFamily="34" charset="0"/>
                <a:cs typeface="Arial" panose="020B0604020202020204" pitchFamily="34" charset="0"/>
              </a:rPr>
              <a:t>he distribution of drug residues </a:t>
            </a:r>
            <a:r>
              <a:rPr lang="en-GB" sz="2800" dirty="0" smtClean="0">
                <a:latin typeface="Arial" panose="020B0604020202020204" pitchFamily="34" charset="0"/>
                <a:cs typeface="Arial" panose="020B0604020202020204" pitchFamily="34" charset="0"/>
              </a:rPr>
              <a:t>between </a:t>
            </a:r>
            <a:r>
              <a:rPr lang="en-GB" sz="2800" dirty="0">
                <a:latin typeface="Arial" panose="020B0604020202020204" pitchFamily="34" charset="0"/>
                <a:cs typeface="Arial" panose="020B0604020202020204" pitchFamily="34" charset="0"/>
              </a:rPr>
              <a:t>polar and non-polar components of </a:t>
            </a:r>
            <a:r>
              <a:rPr lang="en-GB" sz="2800" dirty="0" smtClean="0">
                <a:latin typeface="Arial" panose="020B0604020202020204" pitchFamily="34" charset="0"/>
                <a:cs typeface="Arial" panose="020B0604020202020204" pitchFamily="34" charset="0"/>
              </a:rPr>
              <a:t>milk, </a:t>
            </a:r>
            <a:r>
              <a:rPr lang="en-GB" sz="2800" dirty="0">
                <a:latin typeface="Arial" panose="020B0604020202020204" pitchFamily="34" charset="0"/>
                <a:cs typeface="Arial" panose="020B0604020202020204" pitchFamily="34" charset="0"/>
              </a:rPr>
              <a:t>which are separated </a:t>
            </a:r>
            <a:r>
              <a:rPr lang="en-GB" sz="2800" dirty="0" smtClean="0">
                <a:latin typeface="Arial" panose="020B0604020202020204" pitchFamily="34" charset="0"/>
                <a:cs typeface="Arial" panose="020B0604020202020204" pitchFamily="34" charset="0"/>
              </a:rPr>
              <a:t>by the </a:t>
            </a:r>
            <a:r>
              <a:rPr lang="en-GB" sz="2800" dirty="0">
                <a:latin typeface="Arial" panose="020B0604020202020204" pitchFamily="34" charset="0"/>
                <a:cs typeface="Arial" panose="020B0604020202020204" pitchFamily="34" charset="0"/>
              </a:rPr>
              <a:t>skimming process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28" name="Rettangolo arrotondato 27"/>
          <p:cNvSpPr/>
          <p:nvPr/>
        </p:nvSpPr>
        <p:spPr>
          <a:xfrm>
            <a:off x="20696236" y="8282785"/>
            <a:ext cx="9315014" cy="8733463"/>
          </a:xfrm>
          <a:prstGeom prst="roundRect">
            <a:avLst>
              <a:gd name="adj" fmla="val 6417"/>
            </a:avLst>
          </a:prstGeom>
          <a:solidFill>
            <a:srgbClr val="FFFFD5"/>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arrotondato 27"/>
          <p:cNvSpPr/>
          <p:nvPr/>
        </p:nvSpPr>
        <p:spPr>
          <a:xfrm>
            <a:off x="4828673" y="17206118"/>
            <a:ext cx="15715163" cy="20603299"/>
          </a:xfrm>
          <a:prstGeom prst="roundRect">
            <a:avLst>
              <a:gd name="adj" fmla="val 3407"/>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u="sng" dirty="0"/>
          </a:p>
        </p:txBody>
      </p:sp>
      <p:sp>
        <p:nvSpPr>
          <p:cNvPr id="73" name="CasellaDiTesto 12"/>
          <p:cNvSpPr txBox="1"/>
          <p:nvPr/>
        </p:nvSpPr>
        <p:spPr>
          <a:xfrm>
            <a:off x="9090353" y="17337407"/>
            <a:ext cx="8001000" cy="861774"/>
          </a:xfrm>
          <a:prstGeom prst="rect">
            <a:avLst/>
          </a:prstGeom>
          <a:noFill/>
        </p:spPr>
        <p:txBody>
          <a:bodyPr wrap="square" rtlCol="0">
            <a:spAutoFit/>
          </a:bodyPr>
          <a:lstStyle/>
          <a:p>
            <a:pPr algn="ctr"/>
            <a:r>
              <a:rPr lang="it-IT" sz="5000" b="1" dirty="0" smtClean="0">
                <a:solidFill>
                  <a:srgbClr val="008000"/>
                </a:solidFill>
                <a:latin typeface="Arial" panose="020B0604020202020204" pitchFamily="34" charset="0"/>
                <a:cs typeface="Arial" panose="020B0604020202020204" pitchFamily="34" charset="0"/>
              </a:rPr>
              <a:t>Results</a:t>
            </a:r>
            <a:endParaRPr lang="it-IT" sz="5000" dirty="0">
              <a:latin typeface="Arial" panose="020B0604020202020204" pitchFamily="34" charset="0"/>
              <a:cs typeface="Arial" panose="020B0604020202020204" pitchFamily="34" charset="0"/>
            </a:endParaRPr>
          </a:p>
        </p:txBody>
      </p:sp>
      <p:sp>
        <p:nvSpPr>
          <p:cNvPr id="41" name="TextBox 40"/>
          <p:cNvSpPr txBox="1"/>
          <p:nvPr/>
        </p:nvSpPr>
        <p:spPr>
          <a:xfrm>
            <a:off x="4909856" y="34888117"/>
            <a:ext cx="15641097" cy="283154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smtClean="0">
                <a:latin typeface="Arial" panose="020B0604020202020204" pitchFamily="34" charset="0"/>
                <a:ea typeface="MS PGothic" pitchFamily="34" charset="-128"/>
                <a:cs typeface="Arial" panose="020B0604020202020204" pitchFamily="34" charset="0"/>
              </a:rPr>
              <a:t>Fortified milk samples at 2 x MRL were analysed before and after skimming treatment at </a:t>
            </a:r>
            <a:r>
              <a:rPr lang="en-GB" sz="2800" dirty="0">
                <a:latin typeface="Arial" panose="020B0604020202020204" pitchFamily="34" charset="0"/>
                <a:ea typeface="MS PGothic" pitchFamily="34" charset="-128"/>
                <a:cs typeface="Arial" panose="020B0604020202020204" pitchFamily="34" charset="0"/>
              </a:rPr>
              <a:t>4</a:t>
            </a:r>
            <a:r>
              <a:rPr lang="en-GB" sz="2800" dirty="0">
                <a:latin typeface="Arial" panose="020B0604020202020204" pitchFamily="34" charset="0"/>
                <a:cs typeface="Arial" panose="020B0604020202020204" pitchFamily="34" charset="0"/>
              </a:rPr>
              <a:t>°C</a:t>
            </a:r>
            <a:r>
              <a:rPr lang="en-GB" sz="2800" dirty="0" smtClean="0">
                <a:latin typeface="Arial" panose="020B0604020202020204" pitchFamily="34" charset="0"/>
                <a:ea typeface="MS PGothic" pitchFamily="34" charset="-128"/>
                <a:cs typeface="Arial" panose="020B0604020202020204" pitchFamily="34" charset="0"/>
              </a:rPr>
              <a:t> for 6 h and relative recoveries of antibiotics in skimmed milk </a:t>
            </a:r>
            <a:r>
              <a:rPr lang="en-GB" sz="2800" dirty="0">
                <a:latin typeface="Arial" panose="020B0604020202020204" pitchFamily="34" charset="0"/>
                <a:ea typeface="MS PGothic" pitchFamily="34" charset="-128"/>
                <a:cs typeface="Arial" panose="020B0604020202020204" pitchFamily="34" charset="0"/>
              </a:rPr>
              <a:t>w</a:t>
            </a:r>
            <a:r>
              <a:rPr lang="en-GB" sz="2800" dirty="0" smtClean="0">
                <a:latin typeface="Arial" panose="020B0604020202020204" pitchFamily="34" charset="0"/>
                <a:ea typeface="MS PGothic" pitchFamily="34" charset="-128"/>
                <a:cs typeface="Arial" panose="020B0604020202020204" pitchFamily="34" charset="0"/>
              </a:rPr>
              <a:t>ere calculated.</a:t>
            </a:r>
          </a:p>
          <a:p>
            <a:pPr marL="457200" indent="-457200">
              <a:spcAft>
                <a:spcPts val="600"/>
              </a:spcAft>
              <a:buFont typeface="Arial" panose="020B0604020202020204" pitchFamily="34" charset="0"/>
              <a:buChar char="•"/>
            </a:pPr>
            <a:r>
              <a:rPr lang="en-GB" sz="2800" dirty="0" smtClean="0">
                <a:latin typeface="Arial" panose="020B0604020202020204" pitchFamily="34" charset="0"/>
                <a:ea typeface="MS PGothic" pitchFamily="34" charset="-128"/>
                <a:cs typeface="Arial" panose="020B0604020202020204" pitchFamily="34" charset="0"/>
              </a:rPr>
              <a:t>Antibiotic recovery in skimmed milk was higher than 85% for most </a:t>
            </a:r>
            <a:r>
              <a:rPr lang="el-GR" sz="2800" dirty="0" smtClean="0">
                <a:latin typeface="Arial" panose="020B0604020202020204" pitchFamily="34" charset="0"/>
                <a:ea typeface="MS PGothic" pitchFamily="34" charset="-128"/>
                <a:cs typeface="Arial" panose="020B0604020202020204" pitchFamily="34" charset="0"/>
              </a:rPr>
              <a:t>β</a:t>
            </a:r>
            <a:r>
              <a:rPr lang="en-GB" sz="2800" dirty="0" smtClean="0">
                <a:latin typeface="Arial" panose="020B0604020202020204" pitchFamily="34" charset="0"/>
                <a:ea typeface="MS PGothic" pitchFamily="34" charset="-128"/>
                <a:cs typeface="Arial" panose="020B0604020202020204" pitchFamily="34" charset="0"/>
              </a:rPr>
              <a:t>-lactams, macrolides, and sulphonamides (with the exception of </a:t>
            </a:r>
            <a:r>
              <a:rPr lang="en-GB" sz="2800" dirty="0" err="1">
                <a:latin typeface="Arial" panose="020B0604020202020204" pitchFamily="34" charset="0"/>
                <a:ea typeface="MS PGothic" pitchFamily="34" charset="-128"/>
                <a:cs typeface="Arial" panose="020B0604020202020204" pitchFamily="34" charset="0"/>
              </a:rPr>
              <a:t>s</a:t>
            </a:r>
            <a:r>
              <a:rPr lang="en-GB" sz="2800" dirty="0" err="1" smtClean="0">
                <a:latin typeface="Arial" panose="020B0604020202020204" pitchFamily="34" charset="0"/>
                <a:ea typeface="MS PGothic" pitchFamily="34" charset="-128"/>
                <a:cs typeface="Arial" panose="020B0604020202020204" pitchFamily="34" charset="0"/>
              </a:rPr>
              <a:t>piramycin</a:t>
            </a:r>
            <a:r>
              <a:rPr lang="en-GB" sz="2800" dirty="0" smtClean="0">
                <a:latin typeface="Arial" panose="020B0604020202020204" pitchFamily="34" charset="0"/>
                <a:ea typeface="MS PGothic" pitchFamily="34" charset="-128"/>
                <a:cs typeface="Arial" panose="020B0604020202020204" pitchFamily="34" charset="0"/>
              </a:rPr>
              <a:t>-I, </a:t>
            </a:r>
            <a:r>
              <a:rPr lang="en-GB" sz="2800" dirty="0" err="1">
                <a:latin typeface="Arial" panose="020B0604020202020204" pitchFamily="34" charset="0"/>
                <a:ea typeface="MS PGothic" pitchFamily="34" charset="-128"/>
                <a:cs typeface="Arial" panose="020B0604020202020204" pitchFamily="34" charset="0"/>
              </a:rPr>
              <a:t>t</a:t>
            </a:r>
            <a:r>
              <a:rPr lang="en-GB" sz="2800" dirty="0" err="1" smtClean="0">
                <a:latin typeface="Arial" panose="020B0604020202020204" pitchFamily="34" charset="0"/>
                <a:ea typeface="MS PGothic" pitchFamily="34" charset="-128"/>
                <a:cs typeface="Arial" panose="020B0604020202020204" pitchFamily="34" charset="0"/>
              </a:rPr>
              <a:t>ylosin</a:t>
            </a:r>
            <a:r>
              <a:rPr lang="en-GB" sz="2800" dirty="0" smtClean="0">
                <a:latin typeface="Arial" panose="020B0604020202020204" pitchFamily="34" charset="0"/>
                <a:ea typeface="MS PGothic" pitchFamily="34" charset="-128"/>
                <a:cs typeface="Arial" panose="020B0604020202020204" pitchFamily="34" charset="0"/>
              </a:rPr>
              <a:t> A and </a:t>
            </a:r>
            <a:r>
              <a:rPr lang="en-GB" sz="2800" dirty="0" err="1" smtClean="0">
                <a:latin typeface="Arial" panose="020B0604020202020204" pitchFamily="34" charset="0"/>
                <a:ea typeface="MS PGothic" pitchFamily="34" charset="-128"/>
                <a:cs typeface="Arial" panose="020B0604020202020204" pitchFamily="34" charset="0"/>
              </a:rPr>
              <a:t>sulfaquinoxaline</a:t>
            </a:r>
            <a:r>
              <a:rPr lang="en-GB" sz="2800" dirty="0" smtClean="0">
                <a:latin typeface="Arial" panose="020B0604020202020204" pitchFamily="34" charset="0"/>
                <a:ea typeface="MS PGothic" pitchFamily="34" charset="-128"/>
                <a:cs typeface="Arial" panose="020B0604020202020204" pitchFamily="34" charset="0"/>
              </a:rPr>
              <a:t>).</a:t>
            </a:r>
          </a:p>
          <a:p>
            <a:pPr marL="457200" indent="-457200">
              <a:spcAft>
                <a:spcPts val="600"/>
              </a:spcAft>
              <a:buFont typeface="Arial" panose="020B0604020202020204" pitchFamily="34" charset="0"/>
              <a:buChar char="•"/>
            </a:pPr>
            <a:r>
              <a:rPr lang="en-GB" sz="2800" dirty="0" err="1" smtClean="0">
                <a:latin typeface="Arial" panose="020B0604020202020204" pitchFamily="34" charset="0"/>
                <a:ea typeface="MS PGothic" pitchFamily="34" charset="-128"/>
                <a:cs typeface="Arial" panose="020B0604020202020204" pitchFamily="34" charset="0"/>
              </a:rPr>
              <a:t>Tetracyclines</a:t>
            </a:r>
            <a:r>
              <a:rPr lang="en-GB" sz="2800" dirty="0" smtClean="0">
                <a:latin typeface="Arial" panose="020B0604020202020204" pitchFamily="34" charset="0"/>
                <a:ea typeface="MS PGothic" pitchFamily="34" charset="-128"/>
                <a:cs typeface="Arial" panose="020B0604020202020204" pitchFamily="34" charset="0"/>
              </a:rPr>
              <a:t> and quinolones (especially </a:t>
            </a:r>
            <a:r>
              <a:rPr lang="en-GB" sz="2800" dirty="0" err="1" smtClean="0">
                <a:latin typeface="Arial" panose="020B0604020202020204" pitchFamily="34" charset="0"/>
                <a:ea typeface="MS PGothic" pitchFamily="34" charset="-128"/>
                <a:cs typeface="Arial" panose="020B0604020202020204" pitchFamily="34" charset="0"/>
              </a:rPr>
              <a:t>flumequine</a:t>
            </a:r>
            <a:r>
              <a:rPr lang="en-GB" sz="2800" dirty="0" smtClean="0">
                <a:latin typeface="Arial" panose="020B0604020202020204" pitchFamily="34" charset="0"/>
                <a:ea typeface="MS PGothic" pitchFamily="34" charset="-128"/>
                <a:cs typeface="Arial" panose="020B0604020202020204" pitchFamily="34" charset="0"/>
              </a:rPr>
              <a:t>) were more significantly lost by skimming, but were still recovered with efficiencies ranging from 55% to 80%. </a:t>
            </a:r>
          </a:p>
        </p:txBody>
      </p:sp>
      <p:sp>
        <p:nvSpPr>
          <p:cNvPr id="76" name="Text Box 14232"/>
          <p:cNvSpPr txBox="1">
            <a:spLocks noChangeArrowheads="1"/>
          </p:cNvSpPr>
          <p:nvPr/>
        </p:nvSpPr>
        <p:spPr bwMode="auto">
          <a:xfrm>
            <a:off x="4846636" y="38117285"/>
            <a:ext cx="15537731" cy="4225990"/>
          </a:xfrm>
          <a:prstGeom prst="rect">
            <a:avLst/>
          </a:prstGeom>
          <a:noFill/>
          <a:ln w="38100">
            <a:noFill/>
            <a:miter lim="800000"/>
            <a:headEnd/>
            <a:tailEnd/>
          </a:ln>
        </p:spPr>
        <p:txBody>
          <a:bodyPr wrap="square" lIns="219600" tIns="50400" rIns="219600" bIns="50400">
            <a:spAutoFit/>
          </a:bodyPr>
          <a:lstStyle>
            <a:lvl1pPr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2200">
                <a:solidFill>
                  <a:schemeClr val="tx1"/>
                </a:solidFill>
                <a:latin typeface="Arial" charset="0"/>
                <a:ea typeface="MS PGothic" pitchFamily="34" charset="-128"/>
              </a:defRPr>
            </a:lvl1pPr>
            <a:lvl2pPr marL="742950" indent="-28575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10700">
                <a:solidFill>
                  <a:schemeClr val="tx1"/>
                </a:solidFill>
                <a:latin typeface="Arial" charset="0"/>
                <a:ea typeface="MS PGothic" pitchFamily="34" charset="-128"/>
              </a:defRPr>
            </a:lvl2pPr>
            <a:lvl3pPr marL="11430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9200">
                <a:solidFill>
                  <a:schemeClr val="tx1"/>
                </a:solidFill>
                <a:latin typeface="Arial" charset="0"/>
                <a:ea typeface="MS PGothic" pitchFamily="34" charset="-128"/>
              </a:defRPr>
            </a:lvl3pPr>
            <a:lvl4pPr marL="16002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4pPr>
            <a:lvl5pPr marL="2057400" indent="-228600" defTabSz="86201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5pPr>
            <a:lvl6pPr marL="25146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6pPr>
            <a:lvl7pPr marL="29718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7pPr>
            <a:lvl8pPr marL="34290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8pPr>
            <a:lvl9pPr marL="3886200" indent="-228600" defTabSz="86201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7700">
                <a:solidFill>
                  <a:schemeClr val="tx1"/>
                </a:solidFill>
                <a:latin typeface="Arial" charset="0"/>
                <a:ea typeface="MS PGothic" pitchFamily="34" charset="-128"/>
              </a:defRPr>
            </a:lvl9pPr>
          </a:lstStyle>
          <a:p>
            <a:pPr algn="ctr" hangingPunct="1">
              <a:spcBef>
                <a:spcPct val="0"/>
              </a:spcBef>
              <a:buFontTx/>
              <a:buNone/>
            </a:pPr>
            <a:r>
              <a:rPr lang="en-US" altLang="it-IT" sz="5000" b="1" dirty="0" smtClean="0">
                <a:solidFill>
                  <a:srgbClr val="006600"/>
                </a:solidFill>
                <a:latin typeface="Arial" panose="020B0604020202020204" pitchFamily="34" charset="0"/>
                <a:cs typeface="Arial" panose="020B0604020202020204" pitchFamily="34" charset="0"/>
              </a:rPr>
              <a:t>Conclusions</a:t>
            </a:r>
          </a:p>
          <a:p>
            <a:pPr algn="ctr" hangingPunct="1">
              <a:spcBef>
                <a:spcPct val="0"/>
              </a:spcBef>
              <a:buFontTx/>
              <a:buNone/>
            </a:pPr>
            <a:endParaRPr lang="en-US" altLang="it-IT" sz="1200" b="1" dirty="0" smtClean="0">
              <a:solidFill>
                <a:srgbClr val="006600"/>
              </a:solidFill>
              <a:latin typeface="Arial" panose="020B0604020202020204" pitchFamily="34" charset="0"/>
              <a:cs typeface="Arial" panose="020B0604020202020204" pitchFamily="34" charset="0"/>
            </a:endParaRPr>
          </a:p>
          <a:p>
            <a:pPr marL="457200" indent="-457200" algn="just" hangingPunct="1">
              <a:spcBef>
                <a:spcPct val="0"/>
              </a:spcBef>
              <a:spcAft>
                <a:spcPts val="600"/>
              </a:spcAft>
            </a:pPr>
            <a:r>
              <a:rPr lang="en-GB" sz="2800" dirty="0" smtClean="0"/>
              <a:t>The skimming process did not seem to cause a substantial decrease of antibiotic residues in milk. </a:t>
            </a:r>
            <a:r>
              <a:rPr lang="el-GR" sz="2800" dirty="0" smtClean="0"/>
              <a:t>β</a:t>
            </a:r>
            <a:r>
              <a:rPr lang="en-GB" sz="2800" dirty="0" smtClean="0"/>
              <a:t>-lactams and sulphonamides were mainly retained in the aqueous phase of milk while quinolones and </a:t>
            </a:r>
            <a:r>
              <a:rPr lang="en-GB" sz="2800" dirty="0" err="1" smtClean="0"/>
              <a:t>tetracyclines</a:t>
            </a:r>
            <a:r>
              <a:rPr lang="en-GB" sz="2800" dirty="0" smtClean="0"/>
              <a:t> showed a higher affinity for the cream layer</a:t>
            </a:r>
            <a:r>
              <a:rPr lang="en-GB" sz="2800" dirty="0"/>
              <a:t>.</a:t>
            </a:r>
            <a:endParaRPr lang="en-GB" sz="2800" dirty="0" smtClean="0"/>
          </a:p>
          <a:p>
            <a:pPr marL="457200" indent="-457200" algn="just" hangingPunct="1">
              <a:spcBef>
                <a:spcPct val="0"/>
              </a:spcBef>
              <a:spcAft>
                <a:spcPts val="600"/>
              </a:spcAft>
            </a:pPr>
            <a:r>
              <a:rPr lang="en-GB" sz="2800" dirty="0" smtClean="0"/>
              <a:t>Further work is required to </a:t>
            </a:r>
            <a:r>
              <a:rPr lang="en-GB" sz="2800" dirty="0"/>
              <a:t>assess the </a:t>
            </a:r>
            <a:r>
              <a:rPr lang="en-GB" sz="2800" dirty="0" smtClean="0"/>
              <a:t>variability </a:t>
            </a:r>
            <a:r>
              <a:rPr lang="en-GB" sz="2800" dirty="0"/>
              <a:t>of </a:t>
            </a:r>
            <a:r>
              <a:rPr lang="en-GB" sz="2800" dirty="0" smtClean="0"/>
              <a:t>antibiotic recovery efficiencies across independent experiments.</a:t>
            </a:r>
          </a:p>
          <a:p>
            <a:pPr marL="457200" indent="-457200" algn="just" hangingPunct="1">
              <a:spcBef>
                <a:spcPct val="0"/>
              </a:spcBef>
              <a:spcAft>
                <a:spcPts val="600"/>
              </a:spcAft>
            </a:pPr>
            <a:r>
              <a:rPr lang="en-GB" sz="2800" dirty="0" smtClean="0"/>
              <a:t>Analysis of antibiotic persistence during the following steps of the cheese making process is currently being carried out. </a:t>
            </a:r>
          </a:p>
        </p:txBody>
      </p:sp>
      <p:grpSp>
        <p:nvGrpSpPr>
          <p:cNvPr id="17" name="Gruppo 16"/>
          <p:cNvGrpSpPr/>
          <p:nvPr/>
        </p:nvGrpSpPr>
        <p:grpSpPr>
          <a:xfrm>
            <a:off x="43533" y="9207334"/>
            <a:ext cx="4702544" cy="27418446"/>
            <a:chOff x="43533" y="9207334"/>
            <a:chExt cx="4702544" cy="27418446"/>
          </a:xfrm>
        </p:grpSpPr>
        <p:grpSp>
          <p:nvGrpSpPr>
            <p:cNvPr id="58" name="Group 57"/>
            <p:cNvGrpSpPr/>
            <p:nvPr/>
          </p:nvGrpSpPr>
          <p:grpSpPr>
            <a:xfrm>
              <a:off x="224292" y="17947521"/>
              <a:ext cx="4521785" cy="4797908"/>
              <a:chOff x="122237" y="21399811"/>
              <a:chExt cx="4521785" cy="4797908"/>
            </a:xfrm>
          </p:grpSpPr>
          <p:pic>
            <p:nvPicPr>
              <p:cNvPr id="1037" name="Picture 13" descr="C:\Users\simona.pellicciotti\Desktop\624px-Erythromycin_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37" y="21399811"/>
                <a:ext cx="4515630" cy="3502508"/>
              </a:xfrm>
              <a:prstGeom prst="rect">
                <a:avLst/>
              </a:prstGeom>
              <a:noFill/>
              <a:extLst>
                <a:ext uri="{909E8E84-426E-40DD-AFC4-6F175D3DCCD1}">
                  <a14:hiddenFill xmlns:a14="http://schemas.microsoft.com/office/drawing/2010/main">
                    <a:solidFill>
                      <a:srgbClr val="FFFFFF"/>
                    </a:solidFill>
                  </a14:hiddenFill>
                </a:ext>
              </a:extLst>
            </p:spPr>
          </p:pic>
          <p:sp>
            <p:nvSpPr>
              <p:cNvPr id="88" name="CasellaDiTesto 87"/>
              <p:cNvSpPr txBox="1"/>
              <p:nvPr/>
            </p:nvSpPr>
            <p:spPr>
              <a:xfrm>
                <a:off x="2508181" y="25736054"/>
                <a:ext cx="2135841" cy="461665"/>
              </a:xfrm>
              <a:prstGeom prst="rect">
                <a:avLst/>
              </a:prstGeom>
              <a:noFill/>
            </p:spPr>
            <p:txBody>
              <a:bodyPr wrap="none" rtlCol="0">
                <a:spAutoFit/>
              </a:bodyPr>
              <a:lstStyle/>
              <a:p>
                <a:r>
                  <a:rPr lang="it-IT" sz="2400" b="1" i="1" dirty="0" err="1" smtClean="0">
                    <a:solidFill>
                      <a:srgbClr val="006600"/>
                    </a:solidFill>
                  </a:rPr>
                  <a:t>Erythromycin</a:t>
                </a:r>
                <a:r>
                  <a:rPr lang="it-IT" sz="2400" b="1" i="1" dirty="0" smtClean="0">
                    <a:solidFill>
                      <a:srgbClr val="006600"/>
                    </a:solidFill>
                  </a:rPr>
                  <a:t> A</a:t>
                </a:r>
                <a:endParaRPr lang="it-IT" sz="2400" b="1" i="1" dirty="0">
                  <a:solidFill>
                    <a:srgbClr val="006600"/>
                  </a:solidFill>
                </a:endParaRPr>
              </a:p>
            </p:txBody>
          </p:sp>
        </p:grpSp>
        <p:grpSp>
          <p:nvGrpSpPr>
            <p:cNvPr id="57" name="Group 56"/>
            <p:cNvGrpSpPr/>
            <p:nvPr/>
          </p:nvGrpSpPr>
          <p:grpSpPr>
            <a:xfrm>
              <a:off x="148092" y="28417857"/>
              <a:ext cx="4597985" cy="3399945"/>
              <a:chOff x="46037" y="17463774"/>
              <a:chExt cx="4597985" cy="3399945"/>
            </a:xfrm>
          </p:grpSpPr>
          <p:pic>
            <p:nvPicPr>
              <p:cNvPr id="1036" name="Picture 12" descr="C:\Users\simona.pellicciotti\Desktop\2000px-Chlortetracyclin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 y="17463774"/>
                <a:ext cx="4597985" cy="2409345"/>
              </a:xfrm>
              <a:prstGeom prst="rect">
                <a:avLst/>
              </a:prstGeom>
              <a:noFill/>
              <a:extLst>
                <a:ext uri="{909E8E84-426E-40DD-AFC4-6F175D3DCCD1}">
                  <a14:hiddenFill xmlns:a14="http://schemas.microsoft.com/office/drawing/2010/main">
                    <a:solidFill>
                      <a:srgbClr val="FFFFFF"/>
                    </a:solidFill>
                  </a14:hiddenFill>
                </a:ext>
              </a:extLst>
            </p:spPr>
          </p:pic>
          <p:sp>
            <p:nvSpPr>
              <p:cNvPr id="89" name="CasellaDiTesto 88"/>
              <p:cNvSpPr txBox="1"/>
              <p:nvPr/>
            </p:nvSpPr>
            <p:spPr>
              <a:xfrm>
                <a:off x="2298508" y="20402054"/>
                <a:ext cx="2345514" cy="461665"/>
              </a:xfrm>
              <a:prstGeom prst="rect">
                <a:avLst/>
              </a:prstGeom>
              <a:noFill/>
            </p:spPr>
            <p:txBody>
              <a:bodyPr wrap="none" rtlCol="0">
                <a:spAutoFit/>
              </a:bodyPr>
              <a:lstStyle/>
              <a:p>
                <a:r>
                  <a:rPr lang="it-IT" sz="2400" b="1" i="1" dirty="0" err="1" smtClean="0">
                    <a:solidFill>
                      <a:srgbClr val="006600"/>
                    </a:solidFill>
                  </a:rPr>
                  <a:t>Chlortetracycline</a:t>
                </a:r>
                <a:endParaRPr lang="it-IT" sz="2400" b="1" i="1" dirty="0">
                  <a:solidFill>
                    <a:srgbClr val="006600"/>
                  </a:solidFill>
                </a:endParaRPr>
              </a:p>
            </p:txBody>
          </p:sp>
        </p:grpSp>
        <p:grpSp>
          <p:nvGrpSpPr>
            <p:cNvPr id="55" name="Group 54"/>
            <p:cNvGrpSpPr/>
            <p:nvPr/>
          </p:nvGrpSpPr>
          <p:grpSpPr>
            <a:xfrm>
              <a:off x="169947" y="9207334"/>
              <a:ext cx="4576130" cy="3198185"/>
              <a:chOff x="90267" y="9207334"/>
              <a:chExt cx="4576130" cy="3198185"/>
            </a:xfrm>
          </p:grpSpPr>
          <p:pic>
            <p:nvPicPr>
              <p:cNvPr id="1039" name="Picture 15" descr="C:\Users\simona.pellicciotti\Desktop\599px-Ampicillin_Structural_Formulae_V.1.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67" y="9207334"/>
                <a:ext cx="4576130" cy="2359985"/>
              </a:xfrm>
              <a:prstGeom prst="rect">
                <a:avLst/>
              </a:prstGeom>
              <a:noFill/>
              <a:extLst>
                <a:ext uri="{909E8E84-426E-40DD-AFC4-6F175D3DCCD1}">
                  <a14:hiddenFill xmlns:a14="http://schemas.microsoft.com/office/drawing/2010/main">
                    <a:solidFill>
                      <a:srgbClr val="FFFFFF"/>
                    </a:solidFill>
                  </a14:hiddenFill>
                </a:ext>
              </a:extLst>
            </p:spPr>
          </p:pic>
          <p:sp>
            <p:nvSpPr>
              <p:cNvPr id="90" name="CasellaDiTesto 89"/>
              <p:cNvSpPr txBox="1"/>
              <p:nvPr/>
            </p:nvSpPr>
            <p:spPr>
              <a:xfrm>
                <a:off x="3199396" y="11943854"/>
                <a:ext cx="1444626" cy="461665"/>
              </a:xfrm>
              <a:prstGeom prst="rect">
                <a:avLst/>
              </a:prstGeom>
              <a:noFill/>
            </p:spPr>
            <p:txBody>
              <a:bodyPr wrap="none" rtlCol="0">
                <a:spAutoFit/>
              </a:bodyPr>
              <a:lstStyle/>
              <a:p>
                <a:r>
                  <a:rPr lang="it-IT" sz="2400" b="1" i="1" dirty="0" err="1" smtClean="0">
                    <a:solidFill>
                      <a:srgbClr val="006600"/>
                    </a:solidFill>
                  </a:rPr>
                  <a:t>Ampicillin</a:t>
                </a:r>
                <a:endParaRPr lang="it-IT" sz="2400" b="1" i="1" dirty="0">
                  <a:solidFill>
                    <a:srgbClr val="006600"/>
                  </a:solidFill>
                </a:endParaRPr>
              </a:p>
            </p:txBody>
          </p:sp>
        </p:grpSp>
        <p:grpSp>
          <p:nvGrpSpPr>
            <p:cNvPr id="56" name="Group 55"/>
            <p:cNvGrpSpPr/>
            <p:nvPr/>
          </p:nvGrpSpPr>
          <p:grpSpPr>
            <a:xfrm>
              <a:off x="143400" y="13442951"/>
              <a:ext cx="4602677" cy="3467138"/>
              <a:chOff x="96251" y="12862719"/>
              <a:chExt cx="4602677" cy="3467138"/>
            </a:xfrm>
          </p:grpSpPr>
          <p:pic>
            <p:nvPicPr>
              <p:cNvPr id="1040" name="Picture 16" descr="C:\Users\simona.pellicciotti\Desktop\Cefapiri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51" y="12862719"/>
                <a:ext cx="4602677" cy="2567430"/>
              </a:xfrm>
              <a:prstGeom prst="rect">
                <a:avLst/>
              </a:prstGeom>
              <a:noFill/>
              <a:extLst>
                <a:ext uri="{909E8E84-426E-40DD-AFC4-6F175D3DCCD1}">
                  <a14:hiddenFill xmlns:a14="http://schemas.microsoft.com/office/drawing/2010/main">
                    <a:solidFill>
                      <a:srgbClr val="FFFFFF"/>
                    </a:solidFill>
                  </a14:hiddenFill>
                </a:ext>
              </a:extLst>
            </p:spPr>
          </p:pic>
          <p:sp>
            <p:nvSpPr>
              <p:cNvPr id="91" name="CasellaDiTesto 90"/>
              <p:cNvSpPr txBox="1"/>
              <p:nvPr/>
            </p:nvSpPr>
            <p:spPr>
              <a:xfrm>
                <a:off x="3079170" y="15868192"/>
                <a:ext cx="1564852" cy="461665"/>
              </a:xfrm>
              <a:prstGeom prst="rect">
                <a:avLst/>
              </a:prstGeom>
              <a:noFill/>
            </p:spPr>
            <p:txBody>
              <a:bodyPr wrap="none" rtlCol="0">
                <a:spAutoFit/>
              </a:bodyPr>
              <a:lstStyle/>
              <a:p>
                <a:r>
                  <a:rPr lang="it-IT" sz="2400" b="1" i="1" dirty="0" err="1" smtClean="0">
                    <a:solidFill>
                      <a:srgbClr val="006600"/>
                    </a:solidFill>
                  </a:rPr>
                  <a:t>Cephapirin</a:t>
                </a:r>
                <a:endParaRPr lang="it-IT" sz="2400" b="1" i="1" dirty="0">
                  <a:solidFill>
                    <a:srgbClr val="006600"/>
                  </a:solidFill>
                </a:endParaRPr>
              </a:p>
            </p:txBody>
          </p:sp>
        </p:grpSp>
        <p:grpSp>
          <p:nvGrpSpPr>
            <p:cNvPr id="60" name="Group 59"/>
            <p:cNvGrpSpPr/>
            <p:nvPr/>
          </p:nvGrpSpPr>
          <p:grpSpPr>
            <a:xfrm>
              <a:off x="43533" y="23782861"/>
              <a:ext cx="4702544" cy="3597564"/>
              <a:chOff x="139786" y="32129620"/>
              <a:chExt cx="4702544" cy="3597564"/>
            </a:xfrm>
          </p:grpSpPr>
          <p:pic>
            <p:nvPicPr>
              <p:cNvPr id="1034" name="Picture 10" descr="C:\Users\simona.pellicciotti\Desktop\Sulfadimidine.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86" y="32129620"/>
                <a:ext cx="4702544" cy="2766597"/>
              </a:xfrm>
              <a:prstGeom prst="rect">
                <a:avLst/>
              </a:prstGeom>
              <a:noFill/>
              <a:extLst>
                <a:ext uri="{909E8E84-426E-40DD-AFC4-6F175D3DCCD1}">
                  <a14:hiddenFill xmlns:a14="http://schemas.microsoft.com/office/drawing/2010/main">
                    <a:solidFill>
                      <a:srgbClr val="FFFFFF"/>
                    </a:solidFill>
                  </a14:hiddenFill>
                </a:ext>
              </a:extLst>
            </p:spPr>
          </p:pic>
          <p:sp>
            <p:nvSpPr>
              <p:cNvPr id="93" name="CasellaDiTesto 92"/>
              <p:cNvSpPr txBox="1"/>
              <p:nvPr/>
            </p:nvSpPr>
            <p:spPr>
              <a:xfrm>
                <a:off x="2485611" y="35265519"/>
                <a:ext cx="2158411" cy="461665"/>
              </a:xfrm>
              <a:prstGeom prst="rect">
                <a:avLst/>
              </a:prstGeom>
              <a:noFill/>
            </p:spPr>
            <p:txBody>
              <a:bodyPr wrap="none" rtlCol="0">
                <a:spAutoFit/>
              </a:bodyPr>
              <a:lstStyle/>
              <a:p>
                <a:r>
                  <a:rPr lang="it-IT" sz="2400" b="1" i="1" dirty="0" err="1" smtClean="0">
                    <a:solidFill>
                      <a:srgbClr val="006600"/>
                    </a:solidFill>
                  </a:rPr>
                  <a:t>Sulfamethazine</a:t>
                </a:r>
                <a:endParaRPr lang="it-IT" sz="2400" b="1" i="1" dirty="0">
                  <a:solidFill>
                    <a:srgbClr val="006600"/>
                  </a:solidFill>
                </a:endParaRPr>
              </a:p>
            </p:txBody>
          </p:sp>
        </p:grpSp>
        <p:grpSp>
          <p:nvGrpSpPr>
            <p:cNvPr id="59" name="Group 58"/>
            <p:cNvGrpSpPr/>
            <p:nvPr/>
          </p:nvGrpSpPr>
          <p:grpSpPr>
            <a:xfrm>
              <a:off x="284304" y="32855236"/>
              <a:ext cx="4461773" cy="3770544"/>
              <a:chOff x="212835" y="27532575"/>
              <a:chExt cx="4461773" cy="3770544"/>
            </a:xfrm>
          </p:grpSpPr>
          <p:sp>
            <p:nvSpPr>
              <p:cNvPr id="43" name="CasellaDiTesto 42"/>
              <p:cNvSpPr txBox="1"/>
              <p:nvPr/>
            </p:nvSpPr>
            <p:spPr>
              <a:xfrm>
                <a:off x="2790438" y="30841454"/>
                <a:ext cx="1853584" cy="461665"/>
              </a:xfrm>
              <a:prstGeom prst="rect">
                <a:avLst/>
              </a:prstGeom>
              <a:noFill/>
            </p:spPr>
            <p:txBody>
              <a:bodyPr wrap="none" rtlCol="0">
                <a:spAutoFit/>
              </a:bodyPr>
              <a:lstStyle/>
              <a:p>
                <a:r>
                  <a:rPr lang="it-IT" sz="2400" b="1" i="1" dirty="0" err="1" smtClean="0">
                    <a:solidFill>
                      <a:srgbClr val="006600"/>
                    </a:solidFill>
                  </a:rPr>
                  <a:t>Danofloxacin</a:t>
                </a:r>
                <a:endParaRPr lang="it-IT" sz="2400" b="1" i="1" dirty="0">
                  <a:solidFill>
                    <a:srgbClr val="006600"/>
                  </a:solidFill>
                </a:endParaRPr>
              </a:p>
            </p:txBody>
          </p:sp>
          <p:pic>
            <p:nvPicPr>
              <p:cNvPr id="46" name="Picture 12" descr="C:\Users\simona.pellicciotti\Desktop\Danofloxaci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835" y="27532575"/>
                <a:ext cx="4461773" cy="24751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CasellaDiTesto 6"/>
          <p:cNvSpPr txBox="1"/>
          <p:nvPr/>
        </p:nvSpPr>
        <p:spPr>
          <a:xfrm>
            <a:off x="20960931" y="8494819"/>
            <a:ext cx="8716964" cy="5816977"/>
          </a:xfrm>
          <a:prstGeom prst="rect">
            <a:avLst/>
          </a:prstGeom>
          <a:noFill/>
        </p:spPr>
        <p:txBody>
          <a:bodyPr wrap="square" rtlCol="0">
            <a:spAutoFit/>
          </a:bodyPr>
          <a:lstStyle/>
          <a:p>
            <a:pPr algn="ctr" defTabSz="862013" eaLnBrk="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r>
              <a:rPr lang="it-IT" sz="5000" b="1" dirty="0" smtClean="0">
                <a:solidFill>
                  <a:srgbClr val="006600"/>
                </a:solidFill>
                <a:latin typeface="Arial" panose="020B0604020202020204" pitchFamily="34" charset="0"/>
                <a:ea typeface="MS PGothic" pitchFamily="34" charset="-128"/>
                <a:cs typeface="Arial" panose="020B0604020202020204" pitchFamily="34" charset="0"/>
              </a:rPr>
              <a:t>Aim</a:t>
            </a:r>
            <a:endParaRPr lang="it-IT" sz="600" b="1" dirty="0" smtClean="0">
              <a:solidFill>
                <a:srgbClr val="006600"/>
              </a:solidFill>
              <a:latin typeface="Arial" panose="020B0604020202020204" pitchFamily="34" charset="0"/>
              <a:ea typeface="MS PGothic" pitchFamily="34" charset="-128"/>
              <a:cs typeface="Arial" panose="020B0604020202020204" pitchFamily="34" charset="0"/>
            </a:endParaRPr>
          </a:p>
          <a:p>
            <a:pPr algn="ctr" defTabSz="862013" eaLnBrk="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endParaRPr lang="it-IT" sz="800" b="1" dirty="0">
              <a:solidFill>
                <a:srgbClr val="006600"/>
              </a:solidFill>
              <a:latin typeface="Arial" panose="020B0604020202020204" pitchFamily="34" charset="0"/>
              <a:ea typeface="MS PGothic" pitchFamily="34" charset="-128"/>
              <a:cs typeface="Arial" panose="020B0604020202020204" pitchFamily="34" charset="0"/>
            </a:endParaRPr>
          </a:p>
          <a:p>
            <a:pPr algn="just"/>
            <a:r>
              <a:rPr lang="it-IT" sz="3000" dirty="0" smtClean="0">
                <a:latin typeface="Arial" panose="020B0604020202020204" pitchFamily="34" charset="0"/>
                <a:ea typeface="MS PGothic" pitchFamily="34" charset="-128"/>
                <a:cs typeface="Arial" panose="020B0604020202020204" pitchFamily="34" charset="0"/>
              </a:rPr>
              <a:t>To determine the </a:t>
            </a:r>
            <a:r>
              <a:rPr lang="it-IT" sz="3000" dirty="0">
                <a:latin typeface="Arial" panose="020B0604020202020204" pitchFamily="34" charset="0"/>
                <a:ea typeface="MS PGothic" pitchFamily="34" charset="-128"/>
                <a:cs typeface="Arial" panose="020B0604020202020204" pitchFamily="34" charset="0"/>
              </a:rPr>
              <a:t>distribution of </a:t>
            </a:r>
            <a:r>
              <a:rPr lang="it-IT" sz="3000" dirty="0" smtClean="0">
                <a:latin typeface="Arial" panose="020B0604020202020204" pitchFamily="34" charset="0"/>
                <a:ea typeface="MS PGothic" pitchFamily="34" charset="-128"/>
                <a:cs typeface="Arial" panose="020B0604020202020204" pitchFamily="34" charset="0"/>
              </a:rPr>
              <a:t>drug residues between </a:t>
            </a:r>
            <a:r>
              <a:rPr lang="it-IT" sz="3000" dirty="0">
                <a:latin typeface="Arial" panose="020B0604020202020204" pitchFamily="34" charset="0"/>
                <a:ea typeface="MS PGothic" pitchFamily="34" charset="-128"/>
                <a:cs typeface="Arial" panose="020B0604020202020204" pitchFamily="34" charset="0"/>
              </a:rPr>
              <a:t>polar and non-polar constituents of milk </a:t>
            </a:r>
            <a:r>
              <a:rPr lang="it-IT" sz="3000" dirty="0" smtClean="0">
                <a:latin typeface="Arial" panose="020B0604020202020204" pitchFamily="34" charset="0"/>
                <a:ea typeface="MS PGothic" pitchFamily="34" charset="-128"/>
                <a:cs typeface="Arial" panose="020B0604020202020204" pitchFamily="34" charset="0"/>
              </a:rPr>
              <a:t>resulting from skimming:</a:t>
            </a:r>
          </a:p>
          <a:p>
            <a:pPr algn="just"/>
            <a:endParaRPr lang="it-IT" sz="800" dirty="0">
              <a:latin typeface="Arial" panose="020B0604020202020204" pitchFamily="34" charset="0"/>
              <a:ea typeface="MS PGothic" pitchFamily="34" charset="-128"/>
              <a:cs typeface="Arial" panose="020B0604020202020204" pitchFamily="34" charset="0"/>
            </a:endParaRPr>
          </a:p>
          <a:p>
            <a:pPr marL="457200" indent="-457200" algn="just">
              <a:buFont typeface="Arial" panose="020B0604020202020204" pitchFamily="34" charset="0"/>
              <a:buChar char="•"/>
            </a:pPr>
            <a:r>
              <a:rPr lang="it-IT" sz="3000" dirty="0" smtClean="0">
                <a:latin typeface="Arial" panose="020B0604020202020204" pitchFamily="34" charset="0"/>
                <a:ea typeface="MS PGothic" pitchFamily="34" charset="-128"/>
                <a:cs typeface="Arial" panose="020B0604020202020204" pitchFamily="34" charset="0"/>
              </a:rPr>
              <a:t>Thirty-two antibiotics belonging to five widely used antibiotic families (</a:t>
            </a:r>
            <a:r>
              <a:rPr lang="el-GR" sz="3000" dirty="0" smtClean="0">
                <a:latin typeface="Arial" panose="020B0604020202020204" pitchFamily="34" charset="0"/>
                <a:ea typeface="MS PGothic" pitchFamily="34" charset="-128"/>
                <a:cs typeface="Arial" panose="020B0604020202020204" pitchFamily="34" charset="0"/>
              </a:rPr>
              <a:t>β</a:t>
            </a:r>
            <a:r>
              <a:rPr lang="it-IT" sz="3000" dirty="0" smtClean="0">
                <a:latin typeface="Arial" panose="020B0604020202020204" pitchFamily="34" charset="0"/>
                <a:ea typeface="MS PGothic" pitchFamily="34" charset="-128"/>
                <a:cs typeface="Arial" panose="020B0604020202020204" pitchFamily="34" charset="0"/>
              </a:rPr>
              <a:t>-</a:t>
            </a:r>
            <a:r>
              <a:rPr lang="it-IT" sz="3000" dirty="0">
                <a:latin typeface="Arial" panose="020B0604020202020204" pitchFamily="34" charset="0"/>
                <a:ea typeface="MS PGothic" pitchFamily="34" charset="-128"/>
                <a:cs typeface="Arial" panose="020B0604020202020204" pitchFamily="34" charset="0"/>
              </a:rPr>
              <a:t>l</a:t>
            </a:r>
            <a:r>
              <a:rPr lang="it-IT" sz="3000" dirty="0" smtClean="0">
                <a:latin typeface="Arial" panose="020B0604020202020204" pitchFamily="34" charset="0"/>
                <a:ea typeface="MS PGothic" pitchFamily="34" charset="-128"/>
                <a:cs typeface="Arial" panose="020B0604020202020204" pitchFamily="34" charset="0"/>
              </a:rPr>
              <a:t>actams, macrolides, quinolones, sulfonamides and tetracyclines) were added to milk samples;</a:t>
            </a:r>
          </a:p>
          <a:p>
            <a:pPr marL="457200" indent="-457200" algn="just">
              <a:buFont typeface="Arial" panose="020B0604020202020204" pitchFamily="34" charset="0"/>
              <a:buChar char="•"/>
            </a:pPr>
            <a:r>
              <a:rPr lang="it-IT" sz="3000" dirty="0" smtClean="0">
                <a:latin typeface="Arial" panose="020B0604020202020204" pitchFamily="34" charset="0"/>
                <a:ea typeface="MS PGothic" pitchFamily="34" charset="-128"/>
                <a:cs typeface="Arial" panose="020B0604020202020204" pitchFamily="34" charset="0"/>
              </a:rPr>
              <a:t>Aliquots of milk were skimmed and antibiotic concentration was determined in skimmed and whole milk respectively.</a:t>
            </a:r>
            <a:endParaRPr lang="it-IT" sz="3200" dirty="0">
              <a:latin typeface="Arial" panose="020B0604020202020204" pitchFamily="34" charset="0"/>
              <a:ea typeface="MS PGothic" pitchFamily="34" charset="-128"/>
              <a:cs typeface="Arial" panose="020B0604020202020204" pitchFamily="34" charset="0"/>
            </a:endParaRPr>
          </a:p>
        </p:txBody>
      </p:sp>
      <p:sp>
        <p:nvSpPr>
          <p:cNvPr id="82" name="CasellaDiTesto 81"/>
          <p:cNvSpPr txBox="1"/>
          <p:nvPr/>
        </p:nvSpPr>
        <p:spPr>
          <a:xfrm>
            <a:off x="20792779" y="18382578"/>
            <a:ext cx="9114811" cy="3693319"/>
          </a:xfrm>
          <a:prstGeom prst="rect">
            <a:avLst/>
          </a:prstGeom>
          <a:noFill/>
        </p:spPr>
        <p:txBody>
          <a:bodyPr wrap="square" rtlCol="0">
            <a:spAutoFit/>
          </a:bodyPr>
          <a:lstStyle/>
          <a:p>
            <a:pPr marL="514350" indent="-514350" algn="ctr">
              <a:buAutoNum type="arabicPeriod"/>
            </a:pPr>
            <a:r>
              <a:rPr lang="en-GB" sz="2800" dirty="0" smtClean="0">
                <a:latin typeface="Arial" panose="020B0604020202020204" pitchFamily="34" charset="0"/>
                <a:cs typeface="Arial" panose="020B0604020202020204" pitchFamily="34" charset="0"/>
              </a:rPr>
              <a:t>Evaluation </a:t>
            </a:r>
            <a:r>
              <a:rPr lang="en-GB" sz="2800" dirty="0">
                <a:latin typeface="Arial" panose="020B0604020202020204" pitchFamily="34" charset="0"/>
                <a:cs typeface="Arial" panose="020B0604020202020204" pitchFamily="34" charset="0"/>
              </a:rPr>
              <a:t>of the </a:t>
            </a:r>
            <a:r>
              <a:rPr lang="en-GB" sz="2800" dirty="0" smtClean="0">
                <a:latin typeface="Arial" panose="020B0604020202020204" pitchFamily="34" charset="0"/>
                <a:cs typeface="Arial" panose="020B0604020202020204" pitchFamily="34" charset="0"/>
              </a:rPr>
              <a:t>best skimming conditions</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in </a:t>
            </a:r>
            <a:r>
              <a:rPr lang="en-GB" sz="2800" dirty="0">
                <a:latin typeface="Arial" panose="020B0604020202020204" pitchFamily="34" charset="0"/>
                <a:cs typeface="Arial" panose="020B0604020202020204" pitchFamily="34" charset="0"/>
              </a:rPr>
              <a:t>terms </a:t>
            </a:r>
            <a:r>
              <a:rPr lang="en-GB" sz="2800" dirty="0" smtClean="0">
                <a:latin typeface="Arial" panose="020B0604020202020204" pitchFamily="34" charset="0"/>
                <a:cs typeface="Arial" panose="020B0604020202020204" pitchFamily="34" charset="0"/>
              </a:rPr>
              <a:t>of highest cream recovery.</a:t>
            </a:r>
            <a:endParaRPr lang="en-GB" sz="2800" dirty="0">
              <a:latin typeface="Arial" panose="020B0604020202020204" pitchFamily="34" charset="0"/>
              <a:cs typeface="Arial" panose="020B0604020202020204" pitchFamily="34" charset="0"/>
            </a:endParaRPr>
          </a:p>
          <a:p>
            <a:pPr algn="ctr"/>
            <a:endParaRPr lang="en-GB" sz="1800" dirty="0" smtClean="0">
              <a:latin typeface="Arial" panose="020B0604020202020204" pitchFamily="34" charset="0"/>
              <a:cs typeface="Arial" panose="020B0604020202020204" pitchFamily="34" charset="0"/>
            </a:endParaRPr>
          </a:p>
          <a:p>
            <a:pPr marL="3060000" lvl="2" indent="-514350">
              <a:lnSpc>
                <a:spcPct val="150000"/>
              </a:lnSpc>
              <a:buAutoNum type="alphaUcParenR"/>
            </a:pPr>
            <a:r>
              <a:rPr lang="en-GB" sz="2800" dirty="0" smtClean="0">
                <a:latin typeface="Arial" panose="020B0604020202020204" pitchFamily="34" charset="0"/>
                <a:cs typeface="Arial" panose="020B0604020202020204" pitchFamily="34" charset="0"/>
              </a:rPr>
              <a:t>20°C </a:t>
            </a:r>
            <a:r>
              <a:rPr lang="en-GB" sz="2800" dirty="0">
                <a:latin typeface="Arial" panose="020B0604020202020204" pitchFamily="34" charset="0"/>
                <a:cs typeface="Arial" panose="020B0604020202020204" pitchFamily="34" charset="0"/>
              </a:rPr>
              <a:t>for 6 hour </a:t>
            </a:r>
            <a:r>
              <a:rPr lang="en-GB" sz="2800" dirty="0" smtClean="0">
                <a:latin typeface="Arial" panose="020B0604020202020204" pitchFamily="34" charset="0"/>
                <a:cs typeface="Arial" panose="020B0604020202020204" pitchFamily="34" charset="0"/>
              </a:rPr>
              <a:t>(3.5%)</a:t>
            </a:r>
            <a:endParaRPr lang="en-GB" sz="2800" b="1" dirty="0">
              <a:latin typeface="Arial" panose="020B0604020202020204" pitchFamily="34" charset="0"/>
              <a:cs typeface="Arial" panose="020B0604020202020204" pitchFamily="34" charset="0"/>
            </a:endParaRPr>
          </a:p>
          <a:p>
            <a:pPr marL="3060000" lvl="2" indent="-514350">
              <a:lnSpc>
                <a:spcPct val="150000"/>
              </a:lnSpc>
              <a:buAutoNum type="alphaUcParenR"/>
            </a:pPr>
            <a:r>
              <a:rPr lang="en-GB" sz="2800" b="1" dirty="0" smtClean="0">
                <a:latin typeface="Arial" panose="020B0604020202020204" pitchFamily="34" charset="0"/>
                <a:cs typeface="Arial" panose="020B0604020202020204" pitchFamily="34" charset="0"/>
              </a:rPr>
              <a:t>4°C </a:t>
            </a:r>
            <a:r>
              <a:rPr lang="en-GB" sz="2800" b="1" dirty="0">
                <a:latin typeface="Arial" panose="020B0604020202020204" pitchFamily="34" charset="0"/>
                <a:cs typeface="Arial" panose="020B0604020202020204" pitchFamily="34" charset="0"/>
              </a:rPr>
              <a:t>for 6 hour </a:t>
            </a:r>
            <a:r>
              <a:rPr lang="en-GB" sz="2800" b="1" dirty="0" smtClean="0">
                <a:solidFill>
                  <a:srgbClr val="006600"/>
                </a:solidFill>
                <a:latin typeface="Arial" panose="020B0604020202020204" pitchFamily="34" charset="0"/>
                <a:cs typeface="Arial" panose="020B0604020202020204" pitchFamily="34" charset="0"/>
              </a:rPr>
              <a:t>(15%) </a:t>
            </a:r>
          </a:p>
          <a:p>
            <a:pPr marL="3060000" lvl="2" indent="-514350">
              <a:lnSpc>
                <a:spcPct val="150000"/>
              </a:lnSpc>
              <a:buAutoNum type="alphaUcParenR"/>
            </a:pPr>
            <a:r>
              <a:rPr lang="en-GB" sz="2800" dirty="0" smtClean="0">
                <a:latin typeface="Arial" panose="020B0604020202020204" pitchFamily="34" charset="0"/>
                <a:cs typeface="Arial" panose="020B0604020202020204" pitchFamily="34" charset="0"/>
              </a:rPr>
              <a:t>Centrifugation at 3000 rpm</a:t>
            </a:r>
          </a:p>
          <a:p>
            <a:pPr marL="2545650" lvl="2"/>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followed by 4°C 10 min (7.5%)</a:t>
            </a:r>
          </a:p>
        </p:txBody>
      </p:sp>
      <p:sp>
        <p:nvSpPr>
          <p:cNvPr id="87" name="CasellaDiTesto 86"/>
          <p:cNvSpPr txBox="1"/>
          <p:nvPr/>
        </p:nvSpPr>
        <p:spPr>
          <a:xfrm>
            <a:off x="20792778" y="22245499"/>
            <a:ext cx="9114813" cy="538609"/>
          </a:xfrm>
          <a:prstGeom prst="rect">
            <a:avLst/>
          </a:prstGeom>
          <a:noFill/>
        </p:spPr>
        <p:txBody>
          <a:bodyPr wrap="square" rtlCol="0">
            <a:spAutoFit/>
          </a:bodyPr>
          <a:lstStyle/>
          <a:p>
            <a:pPr algn="ctr"/>
            <a:r>
              <a:rPr lang="it-IT" sz="2800" dirty="0" smtClean="0">
                <a:latin typeface="Arial" panose="020B0604020202020204" pitchFamily="34" charset="0"/>
                <a:cs typeface="Arial" panose="020B0604020202020204" pitchFamily="34" charset="0"/>
              </a:rPr>
              <a:t>2. </a:t>
            </a:r>
            <a:r>
              <a:rPr lang="it-IT" sz="2800" dirty="0">
                <a:latin typeface="Arial" panose="020B0604020202020204" pitchFamily="34" charset="0"/>
                <a:cs typeface="Arial" panose="020B0604020202020204" pitchFamily="34" charset="0"/>
              </a:rPr>
              <a:t>Preparation of blank and fortified milk </a:t>
            </a:r>
            <a:r>
              <a:rPr lang="it-IT" sz="2800" dirty="0" smtClean="0">
                <a:latin typeface="Arial" panose="020B0604020202020204" pitchFamily="34" charset="0"/>
                <a:cs typeface="Arial" panose="020B0604020202020204" pitchFamily="34" charset="0"/>
              </a:rPr>
              <a:t>samples. </a:t>
            </a:r>
            <a:endParaRPr lang="it-IT" sz="2800" dirty="0">
              <a:latin typeface="Arial" panose="020B0604020202020204" pitchFamily="34" charset="0"/>
              <a:cs typeface="Arial" panose="020B0604020202020204" pitchFamily="34" charset="0"/>
            </a:endParaRPr>
          </a:p>
        </p:txBody>
      </p:sp>
      <p:sp>
        <p:nvSpPr>
          <p:cNvPr id="94" name="Freccia in giù 93"/>
          <p:cNvSpPr/>
          <p:nvPr/>
        </p:nvSpPr>
        <p:spPr>
          <a:xfrm rot="20139656">
            <a:off x="26124133" y="22888634"/>
            <a:ext cx="389588" cy="822853"/>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6600"/>
              </a:solidFill>
            </a:endParaRPr>
          </a:p>
        </p:txBody>
      </p:sp>
      <p:sp>
        <p:nvSpPr>
          <p:cNvPr id="95" name="CasellaDiTesto 94"/>
          <p:cNvSpPr txBox="1"/>
          <p:nvPr/>
        </p:nvSpPr>
        <p:spPr>
          <a:xfrm>
            <a:off x="26000326" y="24848611"/>
            <a:ext cx="1035407" cy="461665"/>
          </a:xfrm>
          <a:prstGeom prst="rect">
            <a:avLst/>
          </a:prstGeom>
          <a:noFill/>
        </p:spPr>
        <p:txBody>
          <a:bodyPr wrap="square" rtlCol="0">
            <a:spAutoFit/>
          </a:bodyPr>
          <a:lstStyle/>
          <a:p>
            <a:r>
              <a:rPr lang="it-IT" sz="2400" b="1" dirty="0" smtClean="0">
                <a:solidFill>
                  <a:schemeClr val="tx2">
                    <a:lumMod val="50000"/>
                  </a:schemeClr>
                </a:solidFill>
              </a:rPr>
              <a:t>2 MRL</a:t>
            </a:r>
            <a:endParaRPr lang="it-IT" sz="2400" b="1" dirty="0">
              <a:solidFill>
                <a:schemeClr val="tx2">
                  <a:lumMod val="50000"/>
                </a:schemeClr>
              </a:solidFill>
            </a:endParaRPr>
          </a:p>
        </p:txBody>
      </p:sp>
      <p:sp>
        <p:nvSpPr>
          <p:cNvPr id="96" name="CasellaDiTesto 95"/>
          <p:cNvSpPr txBox="1"/>
          <p:nvPr/>
        </p:nvSpPr>
        <p:spPr>
          <a:xfrm>
            <a:off x="27253249" y="23803015"/>
            <a:ext cx="2557798" cy="2123658"/>
          </a:xfrm>
          <a:prstGeom prst="rect">
            <a:avLst/>
          </a:prstGeom>
          <a:noFill/>
          <a:ln>
            <a:noFill/>
          </a:ln>
        </p:spPr>
        <p:txBody>
          <a:bodyPr wrap="square" rtlCol="0">
            <a:spAutoFit/>
          </a:bodyPr>
          <a:lstStyle/>
          <a:p>
            <a:r>
              <a:rPr lang="el-GR" sz="2800" b="1" i="1" dirty="0" smtClean="0">
                <a:latin typeface="Arial" panose="020B0604020202020204" pitchFamily="34" charset="0"/>
                <a:cs typeface="Arial" panose="020B0604020202020204" pitchFamily="34" charset="0"/>
              </a:rPr>
              <a:t>β</a:t>
            </a:r>
            <a:r>
              <a:rPr lang="it-IT" sz="2600" b="1" i="1" dirty="0" smtClean="0">
                <a:latin typeface="Arial" panose="020B0604020202020204" pitchFamily="34" charset="0"/>
                <a:cs typeface="Arial" panose="020B0604020202020204" pitchFamily="34" charset="0"/>
              </a:rPr>
              <a:t>-</a:t>
            </a:r>
            <a:r>
              <a:rPr lang="it-IT" sz="2600" b="1" i="1" dirty="0" err="1" smtClean="0">
                <a:latin typeface="Arial" panose="020B0604020202020204" pitchFamily="34" charset="0"/>
                <a:cs typeface="Arial" panose="020B0604020202020204" pitchFamily="34" charset="0"/>
              </a:rPr>
              <a:t>Lactams</a:t>
            </a:r>
            <a:r>
              <a:rPr lang="it-IT" sz="2600" b="1" i="1" dirty="0" smtClean="0">
                <a:latin typeface="Arial" panose="020B0604020202020204" pitchFamily="34" charset="0"/>
                <a:cs typeface="Arial" panose="020B0604020202020204" pitchFamily="34" charset="0"/>
              </a:rPr>
              <a:t>, </a:t>
            </a:r>
          </a:p>
          <a:p>
            <a:r>
              <a:rPr lang="it-IT" sz="2600" b="1" i="1" dirty="0" err="1" smtClean="0">
                <a:latin typeface="Arial" panose="020B0604020202020204" pitchFamily="34" charset="0"/>
                <a:cs typeface="Arial" panose="020B0604020202020204" pitchFamily="34" charset="0"/>
              </a:rPr>
              <a:t>Tetracyclines</a:t>
            </a:r>
            <a:r>
              <a:rPr lang="it-IT" sz="2600" b="1" i="1" dirty="0" smtClean="0">
                <a:latin typeface="Arial" panose="020B0604020202020204" pitchFamily="34" charset="0"/>
                <a:cs typeface="Arial" panose="020B0604020202020204" pitchFamily="34" charset="0"/>
              </a:rPr>
              <a:t>, </a:t>
            </a:r>
          </a:p>
          <a:p>
            <a:r>
              <a:rPr lang="it-IT" sz="2600" b="1" i="1" dirty="0" err="1" smtClean="0">
                <a:latin typeface="Arial" panose="020B0604020202020204" pitchFamily="34" charset="0"/>
                <a:cs typeface="Arial" panose="020B0604020202020204" pitchFamily="34" charset="0"/>
              </a:rPr>
              <a:t>Macrolides</a:t>
            </a:r>
            <a:r>
              <a:rPr lang="it-IT" sz="2600" b="1" i="1" dirty="0" smtClean="0">
                <a:latin typeface="Arial" panose="020B0604020202020204" pitchFamily="34" charset="0"/>
                <a:cs typeface="Arial" panose="020B0604020202020204" pitchFamily="34" charset="0"/>
              </a:rPr>
              <a:t>,</a:t>
            </a:r>
          </a:p>
          <a:p>
            <a:r>
              <a:rPr lang="it-IT" sz="2600" b="1" i="1" dirty="0" err="1" smtClean="0">
                <a:latin typeface="Arial" panose="020B0604020202020204" pitchFamily="34" charset="0"/>
                <a:cs typeface="Arial" panose="020B0604020202020204" pitchFamily="34" charset="0"/>
              </a:rPr>
              <a:t>Quinolones</a:t>
            </a:r>
            <a:r>
              <a:rPr lang="it-IT" sz="2600" b="1" i="1" dirty="0" smtClean="0">
                <a:latin typeface="Arial" panose="020B0604020202020204" pitchFamily="34" charset="0"/>
                <a:cs typeface="Arial" panose="020B0604020202020204" pitchFamily="34" charset="0"/>
              </a:rPr>
              <a:t>, </a:t>
            </a:r>
          </a:p>
          <a:p>
            <a:r>
              <a:rPr lang="it-IT" sz="2600" b="1" i="1" dirty="0" err="1" smtClean="0">
                <a:latin typeface="Arial" panose="020B0604020202020204" pitchFamily="34" charset="0"/>
                <a:cs typeface="Arial" panose="020B0604020202020204" pitchFamily="34" charset="0"/>
              </a:rPr>
              <a:t>Sulfonamides</a:t>
            </a:r>
            <a:endParaRPr lang="it-IT" sz="2600" b="1" i="1" dirty="0" smtClean="0">
              <a:latin typeface="Arial" panose="020B0604020202020204" pitchFamily="34" charset="0"/>
              <a:cs typeface="Arial" panose="020B0604020202020204" pitchFamily="34" charset="0"/>
            </a:endParaRPr>
          </a:p>
        </p:txBody>
      </p:sp>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68885" y="23911719"/>
            <a:ext cx="1358980" cy="2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456664" y="20135863"/>
            <a:ext cx="807582" cy="70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CasellaDiTesto 96"/>
          <p:cNvSpPr txBox="1"/>
          <p:nvPr/>
        </p:nvSpPr>
        <p:spPr>
          <a:xfrm>
            <a:off x="20696237" y="29841924"/>
            <a:ext cx="9114810" cy="1384995"/>
          </a:xfrm>
          <a:prstGeom prst="rect">
            <a:avLst/>
          </a:prstGeom>
          <a:noFill/>
        </p:spPr>
        <p:txBody>
          <a:bodyPr wrap="square" rtlCol="0">
            <a:spAutoFit/>
          </a:bodyPr>
          <a:lstStyle/>
          <a:p>
            <a:pPr algn="ctr"/>
            <a:r>
              <a:rPr lang="en-GB" sz="2800" dirty="0" smtClean="0">
                <a:latin typeface="Arial" panose="020B0604020202020204" pitchFamily="34" charset="0"/>
                <a:ea typeface="MS PGothic" pitchFamily="34" charset="-128"/>
                <a:cs typeface="Arial" panose="020B0604020202020204" pitchFamily="34" charset="0"/>
              </a:rPr>
              <a:t>4. </a:t>
            </a:r>
            <a:r>
              <a:rPr lang="en-GB" sz="2800" b="1" dirty="0" smtClean="0">
                <a:latin typeface="Arial" panose="020B0604020202020204" pitchFamily="34" charset="0"/>
                <a:ea typeface="MS PGothic" pitchFamily="34" charset="-128"/>
                <a:cs typeface="Arial" panose="020B0604020202020204" pitchFamily="34" charset="0"/>
              </a:rPr>
              <a:t>Skimming step</a:t>
            </a:r>
            <a:r>
              <a:rPr lang="en-GB" sz="2800" dirty="0" smtClean="0">
                <a:latin typeface="Arial" panose="020B0604020202020204" pitchFamily="34" charset="0"/>
                <a:ea typeface="MS PGothic" pitchFamily="34" charset="-128"/>
                <a:cs typeface="Arial" panose="020B0604020202020204" pitchFamily="34" charset="0"/>
              </a:rPr>
              <a:t>: aliquots of blank and fortified milk samples were stored at 4</a:t>
            </a:r>
            <a:r>
              <a:rPr lang="en-GB" sz="2800" dirty="0" smtClean="0">
                <a:latin typeface="Arial" panose="020B0604020202020204" pitchFamily="34" charset="0"/>
                <a:cs typeface="Arial" panose="020B0604020202020204" pitchFamily="34" charset="0"/>
              </a:rPr>
              <a:t>°C </a:t>
            </a:r>
            <a:r>
              <a:rPr lang="en-GB" sz="2800" dirty="0" smtClean="0">
                <a:latin typeface="Arial" panose="020B0604020202020204" pitchFamily="34" charset="0"/>
                <a:ea typeface="MS PGothic" pitchFamily="34" charset="-128"/>
                <a:cs typeface="Arial" panose="020B0604020202020204" pitchFamily="34" charset="0"/>
              </a:rPr>
              <a:t>for </a:t>
            </a:r>
            <a:r>
              <a:rPr lang="en-GB" sz="2800" dirty="0">
                <a:latin typeface="Arial" panose="020B0604020202020204" pitchFamily="34" charset="0"/>
                <a:ea typeface="MS PGothic" pitchFamily="34" charset="-128"/>
                <a:cs typeface="Arial" panose="020B0604020202020204" pitchFamily="34" charset="0"/>
              </a:rPr>
              <a:t>6 </a:t>
            </a:r>
            <a:r>
              <a:rPr lang="en-GB" sz="2800" dirty="0" smtClean="0">
                <a:latin typeface="Arial" panose="020B0604020202020204" pitchFamily="34" charset="0"/>
                <a:ea typeface="MS PGothic" pitchFamily="34" charset="-128"/>
                <a:cs typeface="Arial" panose="020B0604020202020204" pitchFamily="34" charset="0"/>
              </a:rPr>
              <a:t>h.</a:t>
            </a:r>
          </a:p>
          <a:p>
            <a:pPr algn="ctr"/>
            <a:r>
              <a:rPr lang="en-GB" sz="2800" dirty="0" smtClean="0">
                <a:latin typeface="Arial" panose="020B0604020202020204" pitchFamily="34" charset="0"/>
                <a:ea typeface="MS PGothic" pitchFamily="34" charset="-128"/>
                <a:cs typeface="Arial" panose="020B0604020202020204" pitchFamily="34" charset="0"/>
              </a:rPr>
              <a:t>The upper cream layer was removed. </a:t>
            </a:r>
            <a:endParaRPr lang="it-IT" sz="2800" dirty="0">
              <a:latin typeface="Arial" panose="020B0604020202020204" pitchFamily="34" charset="0"/>
              <a:ea typeface="MS PGothic" pitchFamily="34" charset="-128"/>
              <a:cs typeface="Arial" panose="020B0604020202020204" pitchFamily="34" charset="0"/>
            </a:endParaRPr>
          </a:p>
        </p:txBody>
      </p:sp>
      <p:sp>
        <p:nvSpPr>
          <p:cNvPr id="99" name="CasellaDiTesto 98"/>
          <p:cNvSpPr txBox="1"/>
          <p:nvPr/>
        </p:nvSpPr>
        <p:spPr>
          <a:xfrm>
            <a:off x="20968684" y="35415320"/>
            <a:ext cx="8763001" cy="1384995"/>
          </a:xfrm>
          <a:prstGeom prst="rect">
            <a:avLst/>
          </a:prstGeom>
          <a:noFill/>
        </p:spPr>
        <p:txBody>
          <a:bodyPr wrap="square" rtlCol="0">
            <a:spAutoFit/>
          </a:bodyPr>
          <a:lstStyle/>
          <a:p>
            <a:pPr algn="ctr"/>
            <a:r>
              <a:rPr lang="en-GB" sz="2800" dirty="0" smtClean="0">
                <a:latin typeface="Arial" panose="020B0604020202020204" pitchFamily="34" charset="0"/>
                <a:ea typeface="MS PGothic" pitchFamily="34" charset="-128"/>
                <a:cs typeface="Arial" panose="020B0604020202020204" pitchFamily="34" charset="0"/>
              </a:rPr>
              <a:t>5. Skimmed and not skimmed samples were analysed </a:t>
            </a:r>
            <a:r>
              <a:rPr lang="en-GB" sz="2800" dirty="0" smtClean="0">
                <a:latin typeface="Arial" panose="020B0604020202020204" pitchFamily="34" charset="0"/>
                <a:cs typeface="Arial" panose="020B0604020202020204" pitchFamily="34" charset="0"/>
              </a:rPr>
              <a:t>by specific  </a:t>
            </a:r>
            <a:r>
              <a:rPr lang="en-GB" sz="2800" dirty="0">
                <a:latin typeface="Arial" panose="020B0604020202020204" pitchFamily="34" charset="0"/>
                <a:cs typeface="Arial" panose="020B0604020202020204" pitchFamily="34" charset="0"/>
              </a:rPr>
              <a:t>HPLC-DAD or </a:t>
            </a:r>
            <a:r>
              <a:rPr lang="en-GB" sz="2800" dirty="0" smtClean="0">
                <a:latin typeface="Arial" panose="020B0604020202020204" pitchFamily="34" charset="0"/>
                <a:cs typeface="Arial" panose="020B0604020202020204" pitchFamily="34" charset="0"/>
              </a:rPr>
              <a:t>LC-MS/MS methods for each antibiotic family.</a:t>
            </a:r>
            <a:endParaRPr lang="it-IT" sz="2800" dirty="0">
              <a:latin typeface="Arial" panose="020B0604020202020204" pitchFamily="34" charset="0"/>
              <a:ea typeface="MS PGothic" pitchFamily="34" charset="-128"/>
              <a:cs typeface="Arial" panose="020B0604020202020204" pitchFamily="34" charset="0"/>
            </a:endParaRPr>
          </a:p>
        </p:txBody>
      </p:sp>
      <p:pic>
        <p:nvPicPr>
          <p:cNvPr id="10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12975" y="36974002"/>
            <a:ext cx="1874419" cy="187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CasellaDiTesto 105"/>
          <p:cNvSpPr txBox="1"/>
          <p:nvPr/>
        </p:nvSpPr>
        <p:spPr>
          <a:xfrm>
            <a:off x="20792780" y="38973300"/>
            <a:ext cx="9114809" cy="584775"/>
          </a:xfrm>
          <a:prstGeom prst="rect">
            <a:avLst/>
          </a:prstGeom>
          <a:noFill/>
        </p:spPr>
        <p:txBody>
          <a:bodyPr wrap="square" rtlCol="0">
            <a:spAutoFit/>
          </a:bodyPr>
          <a:lstStyle/>
          <a:p>
            <a:pPr algn="ctr"/>
            <a:r>
              <a:rPr lang="en-GB" sz="3200" dirty="0" smtClean="0">
                <a:latin typeface="Arial" panose="020B0604020202020204" pitchFamily="34" charset="0"/>
                <a:ea typeface="MS PGothic" pitchFamily="34" charset="-128"/>
                <a:cs typeface="Arial" panose="020B0604020202020204" pitchFamily="34" charset="0"/>
              </a:rPr>
              <a:t>6. </a:t>
            </a:r>
            <a:r>
              <a:rPr lang="en-GB" sz="2800" dirty="0">
                <a:latin typeface="Arial" panose="020B0604020202020204" pitchFamily="34" charset="0"/>
                <a:cs typeface="Arial" panose="020B0604020202020204" pitchFamily="34" charset="0"/>
              </a:rPr>
              <a:t>D</a:t>
            </a:r>
            <a:r>
              <a:rPr lang="en-GB" sz="2800" dirty="0" smtClean="0">
                <a:latin typeface="Arial" panose="020B0604020202020204" pitchFamily="34" charset="0"/>
                <a:cs typeface="Arial" panose="020B0604020202020204" pitchFamily="34" charset="0"/>
              </a:rPr>
              <a:t>ata analysis.</a:t>
            </a:r>
            <a:endParaRPr lang="it-IT" sz="2800" dirty="0">
              <a:latin typeface="Arial" panose="020B0604020202020204" pitchFamily="34" charset="0"/>
              <a:cs typeface="Arial" panose="020B0604020202020204" pitchFamily="34" charset="0"/>
            </a:endParaRPr>
          </a:p>
        </p:txBody>
      </p:sp>
      <p:grpSp>
        <p:nvGrpSpPr>
          <p:cNvPr id="6" name="Gruppo 5"/>
          <p:cNvGrpSpPr/>
          <p:nvPr/>
        </p:nvGrpSpPr>
        <p:grpSpPr>
          <a:xfrm>
            <a:off x="23459970" y="39563911"/>
            <a:ext cx="3780429" cy="2731068"/>
            <a:chOff x="23558410" y="39697252"/>
            <a:chExt cx="3780429" cy="2731068"/>
          </a:xfrm>
        </p:grpSpPr>
        <p:pic>
          <p:nvPicPr>
            <p:cNvPr id="1050" name="Picture 26" descr="C:\Users\simona.pellicciotti\Desktop\whole-milk-vs-lowfat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60256" y="39697252"/>
              <a:ext cx="3678583" cy="2731068"/>
            </a:xfrm>
            <a:prstGeom prst="rect">
              <a:avLst/>
            </a:prstGeom>
            <a:noFill/>
            <a:extLst>
              <a:ext uri="{909E8E84-426E-40DD-AFC4-6F175D3DCCD1}">
                <a14:hiddenFill xmlns:a14="http://schemas.microsoft.com/office/drawing/2010/main">
                  <a:solidFill>
                    <a:srgbClr val="FFFFFF"/>
                  </a:solidFill>
                </a14:hiddenFill>
              </a:ext>
            </a:extLst>
          </p:spPr>
        </p:pic>
        <p:sp>
          <p:nvSpPr>
            <p:cNvPr id="51" name="Rettangolo 50"/>
            <p:cNvSpPr/>
            <p:nvPr/>
          </p:nvSpPr>
          <p:spPr>
            <a:xfrm>
              <a:off x="23558410" y="41288663"/>
              <a:ext cx="203459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8" name="CasellaDiTesto 67"/>
          <p:cNvSpPr txBox="1"/>
          <p:nvPr/>
        </p:nvSpPr>
        <p:spPr>
          <a:xfrm>
            <a:off x="20689119" y="26512699"/>
            <a:ext cx="9322131" cy="538609"/>
          </a:xfrm>
          <a:prstGeom prst="rect">
            <a:avLst/>
          </a:prstGeom>
          <a:noFill/>
        </p:spPr>
        <p:txBody>
          <a:bodyPr wrap="square" rtlCol="0">
            <a:spAutoFit/>
          </a:bodyPr>
          <a:lstStyle/>
          <a:p>
            <a:pPr algn="ctr"/>
            <a:r>
              <a:rPr lang="en-GB" sz="2800" dirty="0" smtClean="0">
                <a:latin typeface="Arial" panose="020B0604020202020204" pitchFamily="34" charset="0"/>
                <a:ea typeface="MS PGothic" pitchFamily="34" charset="-128"/>
                <a:cs typeface="Arial" panose="020B0604020202020204" pitchFamily="34" charset="0"/>
              </a:rPr>
              <a:t>3. Blank and fortified samples were divided into aliquots.</a:t>
            </a:r>
            <a:endParaRPr lang="it-IT" sz="2800" dirty="0">
              <a:latin typeface="Arial" panose="020B0604020202020204" pitchFamily="34" charset="0"/>
              <a:ea typeface="MS PGothic" pitchFamily="34" charset="-128"/>
              <a:cs typeface="Arial" panose="020B0604020202020204" pitchFamily="34" charset="0"/>
            </a:endParaRPr>
          </a:p>
        </p:txBody>
      </p:sp>
      <p:grpSp>
        <p:nvGrpSpPr>
          <p:cNvPr id="20" name="Gruppo 19"/>
          <p:cNvGrpSpPr/>
          <p:nvPr/>
        </p:nvGrpSpPr>
        <p:grpSpPr>
          <a:xfrm>
            <a:off x="21642848" y="31588869"/>
            <a:ext cx="7667656" cy="3352800"/>
            <a:chOff x="21642848" y="31588869"/>
            <a:chExt cx="7667656" cy="3352800"/>
          </a:xfrm>
        </p:grpSpPr>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42848" y="31588869"/>
              <a:ext cx="363496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himica\Chimica\ChimicaAOA\Reparto\PROGETTI DI RICERCA\PRC2013002\STEP2 - SCREMATURA\FOTOGRAFIE\SCREMATURA 01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17112" y="31588869"/>
              <a:ext cx="3793392" cy="3352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himica\Chimica\ChimicaAOA\Reparto\PROGETTI DI RICERCA\PRC2013002\STEP1 - PASTORIZZAZIONE\FOTO PASTORIZZAZIONE\PASTORIZZAZIONE 00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848374" y="27273406"/>
            <a:ext cx="2832951" cy="2124713"/>
          </a:xfrm>
          <a:prstGeom prst="rect">
            <a:avLst/>
          </a:prstGeom>
          <a:noFill/>
          <a:extLst>
            <a:ext uri="{909E8E84-426E-40DD-AFC4-6F175D3DCCD1}">
              <a14:hiddenFill xmlns:a14="http://schemas.microsoft.com/office/drawing/2010/main">
                <a:solidFill>
                  <a:srgbClr val="FFFFFF"/>
                </a:solidFill>
              </a14:hiddenFill>
            </a:ext>
          </a:extLst>
        </p:spPr>
      </p:pic>
      <p:sp>
        <p:nvSpPr>
          <p:cNvPr id="77" name="Freccia in giù 76"/>
          <p:cNvSpPr/>
          <p:nvPr/>
        </p:nvSpPr>
        <p:spPr>
          <a:xfrm rot="1843201">
            <a:off x="24003277" y="22894690"/>
            <a:ext cx="389588" cy="822853"/>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6600"/>
              </a:solidFill>
            </a:endParaRPr>
          </a:p>
        </p:txBody>
      </p:sp>
      <p:grpSp>
        <p:nvGrpSpPr>
          <p:cNvPr id="14" name="Group 13"/>
          <p:cNvGrpSpPr/>
          <p:nvPr/>
        </p:nvGrpSpPr>
        <p:grpSpPr>
          <a:xfrm>
            <a:off x="21097340" y="14348226"/>
            <a:ext cx="8427457" cy="2548117"/>
            <a:chOff x="21088930" y="14364268"/>
            <a:chExt cx="8427457" cy="2548117"/>
          </a:xfrm>
        </p:grpSpPr>
        <p:sp>
          <p:nvSpPr>
            <p:cNvPr id="11" name="Rectangle 10"/>
            <p:cNvSpPr/>
            <p:nvPr/>
          </p:nvSpPr>
          <p:spPr>
            <a:xfrm>
              <a:off x="21088930" y="14364268"/>
              <a:ext cx="8427457" cy="250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5" name="Picture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97858" y="14700332"/>
              <a:ext cx="2018529" cy="187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236889" y="14750328"/>
              <a:ext cx="2832603" cy="177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088930" y="14364268"/>
              <a:ext cx="2719594" cy="254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uppo 18"/>
          <p:cNvGrpSpPr/>
          <p:nvPr/>
        </p:nvGrpSpPr>
        <p:grpSpPr>
          <a:xfrm>
            <a:off x="4741228" y="18354997"/>
            <a:ext cx="15713016" cy="16098060"/>
            <a:chOff x="4741228" y="18354997"/>
            <a:chExt cx="15713016" cy="16098060"/>
          </a:xfrm>
        </p:grpSpPr>
        <p:grpSp>
          <p:nvGrpSpPr>
            <p:cNvPr id="48" name="Group 47"/>
            <p:cNvGrpSpPr/>
            <p:nvPr/>
          </p:nvGrpSpPr>
          <p:grpSpPr>
            <a:xfrm>
              <a:off x="4741228" y="18354997"/>
              <a:ext cx="15643139" cy="5236389"/>
              <a:chOff x="4741228" y="18354997"/>
              <a:chExt cx="15643139" cy="5236389"/>
            </a:xfrm>
          </p:grpSpPr>
          <p:sp>
            <p:nvSpPr>
              <p:cNvPr id="38" name="CasellaDiTesto 37"/>
              <p:cNvSpPr txBox="1"/>
              <p:nvPr/>
            </p:nvSpPr>
            <p:spPr>
              <a:xfrm>
                <a:off x="5098538" y="18354997"/>
                <a:ext cx="444352" cy="523220"/>
              </a:xfrm>
              <a:prstGeom prst="rect">
                <a:avLst/>
              </a:prstGeom>
              <a:noFill/>
            </p:spPr>
            <p:txBody>
              <a:bodyPr wrap="none" rtlCol="0">
                <a:spAutoFit/>
              </a:bodyPr>
              <a:lstStyle/>
              <a:p>
                <a:r>
                  <a:rPr lang="it-IT" sz="2800" b="1" dirty="0" smtClean="0">
                    <a:latin typeface="Arial" panose="020B0604020202020204" pitchFamily="34" charset="0"/>
                    <a:cs typeface="Arial" panose="020B0604020202020204" pitchFamily="34" charset="0"/>
                  </a:rPr>
                  <a:t>A</a:t>
                </a:r>
                <a:endParaRPr lang="it-IT" sz="2800" b="1" dirty="0">
                  <a:latin typeface="Arial" panose="020B0604020202020204" pitchFamily="34" charset="0"/>
                  <a:cs typeface="Arial" panose="020B0604020202020204" pitchFamily="34" charset="0"/>
                </a:endParaRPr>
              </a:p>
            </p:txBody>
          </p:sp>
          <p:graphicFrame>
            <p:nvGraphicFramePr>
              <p:cNvPr id="63" name="Grafico 62"/>
              <p:cNvGraphicFramePr>
                <a:graphicFrameLocks/>
              </p:cNvGraphicFramePr>
              <p:nvPr>
                <p:extLst>
                  <p:ext uri="{D42A27DB-BD31-4B8C-83A1-F6EECF244321}">
                    <p14:modId xmlns:p14="http://schemas.microsoft.com/office/powerpoint/2010/main" val="3388246410"/>
                  </p:ext>
                </p:extLst>
              </p:nvPr>
            </p:nvGraphicFramePr>
            <p:xfrm>
              <a:off x="4741228" y="18768579"/>
              <a:ext cx="15643139" cy="4822807"/>
            </p:xfrm>
            <a:graphic>
              <a:graphicData uri="http://schemas.openxmlformats.org/drawingml/2006/chart">
                <c:chart xmlns:c="http://schemas.openxmlformats.org/drawingml/2006/chart" xmlns:r="http://schemas.openxmlformats.org/officeDocument/2006/relationships" r:id="rId22"/>
              </a:graphicData>
            </a:graphic>
          </p:graphicFrame>
          <p:sp>
            <p:nvSpPr>
              <p:cNvPr id="81" name="TextBox 80"/>
              <p:cNvSpPr txBox="1"/>
              <p:nvPr/>
            </p:nvSpPr>
            <p:spPr>
              <a:xfrm>
                <a:off x="5039351" y="18871283"/>
                <a:ext cx="461665" cy="2724524"/>
              </a:xfrm>
              <a:prstGeom prst="rect">
                <a:avLst/>
              </a:prstGeom>
              <a:noFill/>
            </p:spPr>
            <p:txBody>
              <a:bodyPr vert="vert270" wrap="square" rtlCol="0">
                <a:spAutoFit/>
              </a:bodyPr>
              <a:lstStyle/>
              <a:p>
                <a:pPr algn="ctr"/>
                <a:r>
                  <a:rPr lang="en-GB" sz="1800" b="1" dirty="0" smtClean="0">
                    <a:latin typeface="Arial" panose="020B0604020202020204" pitchFamily="34" charset="0"/>
                    <a:cs typeface="Arial" panose="020B0604020202020204" pitchFamily="34" charset="0"/>
                  </a:rPr>
                  <a:t>Relative recovery (%)</a:t>
                </a:r>
                <a:endParaRPr lang="en-GB" sz="1800" b="1" dirty="0">
                  <a:latin typeface="Arial" panose="020B0604020202020204" pitchFamily="34" charset="0"/>
                  <a:cs typeface="Arial" panose="020B0604020202020204" pitchFamily="34" charset="0"/>
                </a:endParaRPr>
              </a:p>
            </p:txBody>
          </p:sp>
          <p:sp>
            <p:nvSpPr>
              <p:cNvPr id="24" name="TextBox 23"/>
              <p:cNvSpPr txBox="1"/>
              <p:nvPr/>
            </p:nvSpPr>
            <p:spPr>
              <a:xfrm>
                <a:off x="10950296" y="18374451"/>
                <a:ext cx="4191000" cy="523220"/>
              </a:xfrm>
              <a:prstGeom prst="rect">
                <a:avLst/>
              </a:prstGeom>
              <a:noFill/>
            </p:spPr>
            <p:txBody>
              <a:bodyPr wrap="square" rtlCol="0">
                <a:spAutoFit/>
              </a:bodyPr>
              <a:lstStyle/>
              <a:p>
                <a:pPr algn="ctr"/>
                <a:r>
                  <a:rPr lang="en-GB" sz="2800" b="1" dirty="0" smtClean="0">
                    <a:latin typeface="Arial" panose="020B0604020202020204" pitchFamily="34" charset="0"/>
                    <a:ea typeface="MS PGothic" pitchFamily="34" charset="-128"/>
                    <a:cs typeface="Arial" panose="020B0604020202020204" pitchFamily="34" charset="0"/>
                  </a:rPr>
                  <a:t>β-LACTAMS</a:t>
                </a:r>
                <a:endParaRPr lang="en-GB" sz="2800" dirty="0"/>
              </a:p>
            </p:txBody>
          </p:sp>
        </p:grpSp>
        <p:grpSp>
          <p:nvGrpSpPr>
            <p:cNvPr id="49" name="Group 48"/>
            <p:cNvGrpSpPr/>
            <p:nvPr/>
          </p:nvGrpSpPr>
          <p:grpSpPr>
            <a:xfrm>
              <a:off x="5032907" y="23138613"/>
              <a:ext cx="6448868" cy="5270326"/>
              <a:chOff x="5032907" y="23138613"/>
              <a:chExt cx="6448868" cy="5270326"/>
            </a:xfrm>
          </p:grpSpPr>
          <p:graphicFrame>
            <p:nvGraphicFramePr>
              <p:cNvPr id="64" name="Grafico 63"/>
              <p:cNvGraphicFramePr>
                <a:graphicFrameLocks/>
              </p:cNvGraphicFramePr>
              <p:nvPr>
                <p:extLst>
                  <p:ext uri="{D42A27DB-BD31-4B8C-83A1-F6EECF244321}">
                    <p14:modId xmlns:p14="http://schemas.microsoft.com/office/powerpoint/2010/main" val="412005816"/>
                  </p:ext>
                </p:extLst>
              </p:nvPr>
            </p:nvGraphicFramePr>
            <p:xfrm>
              <a:off x="5305554" y="23138613"/>
              <a:ext cx="6176221" cy="5270326"/>
            </p:xfrm>
            <a:graphic>
              <a:graphicData uri="http://schemas.openxmlformats.org/drawingml/2006/chart">
                <c:chart xmlns:c="http://schemas.openxmlformats.org/drawingml/2006/chart" xmlns:r="http://schemas.openxmlformats.org/officeDocument/2006/relationships" r:id="rId23"/>
              </a:graphicData>
            </a:graphic>
          </p:graphicFrame>
          <p:sp>
            <p:nvSpPr>
              <p:cNvPr id="70" name="CasellaDiTesto 69"/>
              <p:cNvSpPr txBox="1"/>
              <p:nvPr/>
            </p:nvSpPr>
            <p:spPr>
              <a:xfrm>
                <a:off x="5073319" y="23383700"/>
                <a:ext cx="444352" cy="523220"/>
              </a:xfrm>
              <a:prstGeom prst="rect">
                <a:avLst/>
              </a:prstGeom>
              <a:noFill/>
            </p:spPr>
            <p:txBody>
              <a:bodyPr wrap="none" rtlCol="0">
                <a:spAutoFit/>
              </a:bodyPr>
              <a:lstStyle/>
              <a:p>
                <a:r>
                  <a:rPr lang="it-IT" sz="2800" b="1" dirty="0" smtClean="0">
                    <a:latin typeface="Arial" panose="020B0604020202020204" pitchFamily="34" charset="0"/>
                    <a:cs typeface="Arial" panose="020B0604020202020204" pitchFamily="34" charset="0"/>
                  </a:rPr>
                  <a:t>B</a:t>
                </a:r>
                <a:endParaRPr lang="it-IT" sz="2800" b="1" dirty="0">
                  <a:latin typeface="Arial" panose="020B0604020202020204" pitchFamily="34" charset="0"/>
                  <a:cs typeface="Arial" panose="020B0604020202020204" pitchFamily="34" charset="0"/>
                </a:endParaRPr>
              </a:p>
            </p:txBody>
          </p:sp>
          <p:sp>
            <p:nvSpPr>
              <p:cNvPr id="15" name="TextBox 14"/>
              <p:cNvSpPr txBox="1"/>
              <p:nvPr/>
            </p:nvSpPr>
            <p:spPr>
              <a:xfrm>
                <a:off x="5032907" y="23940799"/>
                <a:ext cx="461665" cy="2709794"/>
              </a:xfrm>
              <a:prstGeom prst="rect">
                <a:avLst/>
              </a:prstGeom>
              <a:noFill/>
            </p:spPr>
            <p:txBody>
              <a:bodyPr vert="vert270" wrap="square" rtlCol="0">
                <a:spAutoFit/>
              </a:bodyPr>
              <a:lstStyle/>
              <a:p>
                <a:pPr algn="ctr"/>
                <a:r>
                  <a:rPr lang="en-GB" sz="1800" b="1" dirty="0" smtClean="0">
                    <a:latin typeface="Arial" panose="020B0604020202020204" pitchFamily="34" charset="0"/>
                    <a:cs typeface="Arial" panose="020B0604020202020204" pitchFamily="34" charset="0"/>
                  </a:rPr>
                  <a:t>Relative recovery (%)</a:t>
                </a:r>
                <a:endParaRPr lang="en-GB" sz="1800" b="1" dirty="0">
                  <a:latin typeface="Arial" panose="020B0604020202020204" pitchFamily="34" charset="0"/>
                  <a:cs typeface="Arial" panose="020B0604020202020204" pitchFamily="34" charset="0"/>
                </a:endParaRPr>
              </a:p>
            </p:txBody>
          </p:sp>
          <p:sp>
            <p:nvSpPr>
              <p:cNvPr id="83" name="TextBox 82"/>
              <p:cNvSpPr txBox="1"/>
              <p:nvPr/>
            </p:nvSpPr>
            <p:spPr>
              <a:xfrm>
                <a:off x="6570859" y="23391291"/>
                <a:ext cx="4191000" cy="523220"/>
              </a:xfrm>
              <a:prstGeom prst="rect">
                <a:avLst/>
              </a:prstGeom>
              <a:noFill/>
            </p:spPr>
            <p:txBody>
              <a:bodyPr wrap="square" rtlCol="0">
                <a:spAutoFit/>
              </a:bodyPr>
              <a:lstStyle/>
              <a:p>
                <a:pPr algn="ctr"/>
                <a:r>
                  <a:rPr lang="en-GB" sz="2800" b="1" dirty="0" smtClean="0">
                    <a:latin typeface="Arial" panose="020B0604020202020204" pitchFamily="34" charset="0"/>
                    <a:ea typeface="MS PGothic" pitchFamily="34" charset="-128"/>
                    <a:cs typeface="Arial" panose="020B0604020202020204" pitchFamily="34" charset="0"/>
                  </a:rPr>
                  <a:t>MACROLIDES</a:t>
                </a:r>
                <a:endParaRPr lang="en-GB" sz="2800" b="1" dirty="0"/>
              </a:p>
            </p:txBody>
          </p:sp>
        </p:grpSp>
        <p:grpSp>
          <p:nvGrpSpPr>
            <p:cNvPr id="50" name="Group 49"/>
            <p:cNvGrpSpPr/>
            <p:nvPr/>
          </p:nvGrpSpPr>
          <p:grpSpPr>
            <a:xfrm>
              <a:off x="11261189" y="22961283"/>
              <a:ext cx="9067799" cy="5578283"/>
              <a:chOff x="11261189" y="22961283"/>
              <a:chExt cx="9067799" cy="5578283"/>
            </a:xfrm>
          </p:grpSpPr>
          <p:graphicFrame>
            <p:nvGraphicFramePr>
              <p:cNvPr id="65" name="Grafico 64"/>
              <p:cNvGraphicFramePr>
                <a:graphicFrameLocks/>
              </p:cNvGraphicFramePr>
              <p:nvPr>
                <p:extLst>
                  <p:ext uri="{D42A27DB-BD31-4B8C-83A1-F6EECF244321}">
                    <p14:modId xmlns:p14="http://schemas.microsoft.com/office/powerpoint/2010/main" val="4207963068"/>
                  </p:ext>
                </p:extLst>
              </p:nvPr>
            </p:nvGraphicFramePr>
            <p:xfrm>
              <a:off x="11261189" y="22961283"/>
              <a:ext cx="9067799" cy="5578283"/>
            </p:xfrm>
            <a:graphic>
              <a:graphicData uri="http://schemas.openxmlformats.org/drawingml/2006/chart">
                <c:chart xmlns:c="http://schemas.openxmlformats.org/drawingml/2006/chart" xmlns:r="http://schemas.openxmlformats.org/officeDocument/2006/relationships" r:id="rId24"/>
              </a:graphicData>
            </a:graphic>
          </p:graphicFrame>
          <p:sp>
            <p:nvSpPr>
              <p:cNvPr id="71" name="CasellaDiTesto 70"/>
              <p:cNvSpPr txBox="1"/>
              <p:nvPr/>
            </p:nvSpPr>
            <p:spPr>
              <a:xfrm>
                <a:off x="11383863" y="23383700"/>
                <a:ext cx="444352" cy="523220"/>
              </a:xfrm>
              <a:prstGeom prst="rect">
                <a:avLst/>
              </a:prstGeom>
              <a:noFill/>
            </p:spPr>
            <p:txBody>
              <a:bodyPr wrap="none" rtlCol="0">
                <a:spAutoFit/>
              </a:bodyPr>
              <a:lstStyle/>
              <a:p>
                <a:r>
                  <a:rPr lang="it-IT" sz="2800" b="1" dirty="0" smtClean="0">
                    <a:latin typeface="Arial" panose="020B0604020202020204" pitchFamily="34" charset="0"/>
                    <a:cs typeface="Arial" panose="020B0604020202020204" pitchFamily="34" charset="0"/>
                  </a:rPr>
                  <a:t>C</a:t>
                </a:r>
                <a:endParaRPr lang="it-IT" sz="2800" b="1" dirty="0">
                  <a:latin typeface="Arial" panose="020B0604020202020204" pitchFamily="34" charset="0"/>
                  <a:cs typeface="Arial" panose="020B0604020202020204" pitchFamily="34" charset="0"/>
                </a:endParaRPr>
              </a:p>
            </p:txBody>
          </p:sp>
          <p:sp>
            <p:nvSpPr>
              <p:cNvPr id="78" name="TextBox 77"/>
              <p:cNvSpPr txBox="1"/>
              <p:nvPr/>
            </p:nvSpPr>
            <p:spPr>
              <a:xfrm>
                <a:off x="11389160" y="23940799"/>
                <a:ext cx="461665" cy="2733858"/>
              </a:xfrm>
              <a:prstGeom prst="rect">
                <a:avLst/>
              </a:prstGeom>
              <a:noFill/>
            </p:spPr>
            <p:txBody>
              <a:bodyPr vert="vert270" wrap="square" rtlCol="0">
                <a:spAutoFit/>
              </a:bodyPr>
              <a:lstStyle/>
              <a:p>
                <a:pPr algn="ctr"/>
                <a:r>
                  <a:rPr lang="en-GB" sz="1800" b="1" dirty="0" smtClean="0">
                    <a:latin typeface="Arial" panose="020B0604020202020204" pitchFamily="34" charset="0"/>
                    <a:cs typeface="Arial" panose="020B0604020202020204" pitchFamily="34" charset="0"/>
                  </a:rPr>
                  <a:t>Relative recovery (%)</a:t>
                </a:r>
                <a:endParaRPr lang="en-GB" sz="1800" b="1" dirty="0">
                  <a:latin typeface="Arial" panose="020B0604020202020204" pitchFamily="34" charset="0"/>
                  <a:cs typeface="Arial" panose="020B0604020202020204" pitchFamily="34" charset="0"/>
                </a:endParaRPr>
              </a:p>
            </p:txBody>
          </p:sp>
          <p:sp>
            <p:nvSpPr>
              <p:cNvPr id="84" name="TextBox 83"/>
              <p:cNvSpPr txBox="1"/>
              <p:nvPr/>
            </p:nvSpPr>
            <p:spPr>
              <a:xfrm>
                <a:off x="14174762" y="23375769"/>
                <a:ext cx="4191000" cy="523220"/>
              </a:xfrm>
              <a:prstGeom prst="rect">
                <a:avLst/>
              </a:prstGeom>
              <a:noFill/>
            </p:spPr>
            <p:txBody>
              <a:bodyPr wrap="square" rtlCol="0">
                <a:spAutoFit/>
              </a:bodyPr>
              <a:lstStyle/>
              <a:p>
                <a:pPr algn="ctr"/>
                <a:r>
                  <a:rPr lang="en-GB" sz="2800" b="1" dirty="0" smtClean="0">
                    <a:latin typeface="Arial" panose="020B0604020202020204" pitchFamily="34" charset="0"/>
                    <a:ea typeface="MS PGothic" pitchFamily="34" charset="-128"/>
                    <a:cs typeface="Arial" panose="020B0604020202020204" pitchFamily="34" charset="0"/>
                  </a:rPr>
                  <a:t>SULFONAMIDES</a:t>
                </a:r>
                <a:endParaRPr lang="en-GB" sz="2800" b="1" dirty="0"/>
              </a:p>
            </p:txBody>
          </p:sp>
        </p:grpSp>
        <p:grpSp>
          <p:nvGrpSpPr>
            <p:cNvPr id="53" name="Group 52"/>
            <p:cNvGrpSpPr/>
            <p:nvPr/>
          </p:nvGrpSpPr>
          <p:grpSpPr>
            <a:xfrm>
              <a:off x="5045348" y="28113188"/>
              <a:ext cx="6430043" cy="5580223"/>
              <a:chOff x="5045348" y="28113188"/>
              <a:chExt cx="6430043" cy="5580223"/>
            </a:xfrm>
          </p:grpSpPr>
          <p:graphicFrame>
            <p:nvGraphicFramePr>
              <p:cNvPr id="66" name="Grafico 65"/>
              <p:cNvGraphicFramePr>
                <a:graphicFrameLocks/>
              </p:cNvGraphicFramePr>
              <p:nvPr>
                <p:extLst>
                  <p:ext uri="{D42A27DB-BD31-4B8C-83A1-F6EECF244321}">
                    <p14:modId xmlns:p14="http://schemas.microsoft.com/office/powerpoint/2010/main" val="274408955"/>
                  </p:ext>
                </p:extLst>
              </p:nvPr>
            </p:nvGraphicFramePr>
            <p:xfrm>
              <a:off x="5200183" y="28113188"/>
              <a:ext cx="6275208" cy="5580223"/>
            </p:xfrm>
            <a:graphic>
              <a:graphicData uri="http://schemas.openxmlformats.org/drawingml/2006/chart">
                <c:chart xmlns:c="http://schemas.openxmlformats.org/drawingml/2006/chart" xmlns:r="http://schemas.openxmlformats.org/officeDocument/2006/relationships" r:id="rId25"/>
              </a:graphicData>
            </a:graphic>
          </p:graphicFrame>
          <p:sp>
            <p:nvSpPr>
              <p:cNvPr id="75" name="CasellaDiTesto 74"/>
              <p:cNvSpPr txBox="1"/>
              <p:nvPr/>
            </p:nvSpPr>
            <p:spPr>
              <a:xfrm>
                <a:off x="5108849" y="28667352"/>
                <a:ext cx="444352" cy="523220"/>
              </a:xfrm>
              <a:prstGeom prst="rect">
                <a:avLst/>
              </a:prstGeom>
              <a:noFill/>
            </p:spPr>
            <p:txBody>
              <a:bodyPr wrap="none" rtlCol="0">
                <a:spAutoFit/>
              </a:bodyPr>
              <a:lstStyle/>
              <a:p>
                <a:r>
                  <a:rPr lang="it-IT" sz="2800" b="1" dirty="0">
                    <a:latin typeface="Arial" panose="020B0604020202020204" pitchFamily="34" charset="0"/>
                    <a:cs typeface="Arial" panose="020B0604020202020204" pitchFamily="34" charset="0"/>
                  </a:rPr>
                  <a:t>D</a:t>
                </a:r>
              </a:p>
            </p:txBody>
          </p:sp>
          <p:sp>
            <p:nvSpPr>
              <p:cNvPr id="79" name="TextBox 78"/>
              <p:cNvSpPr txBox="1"/>
              <p:nvPr/>
            </p:nvSpPr>
            <p:spPr>
              <a:xfrm>
                <a:off x="5045348" y="29233367"/>
                <a:ext cx="461665" cy="2717456"/>
              </a:xfrm>
              <a:prstGeom prst="rect">
                <a:avLst/>
              </a:prstGeom>
              <a:noFill/>
            </p:spPr>
            <p:txBody>
              <a:bodyPr vert="vert270" wrap="square" rtlCol="0">
                <a:spAutoFit/>
              </a:bodyPr>
              <a:lstStyle/>
              <a:p>
                <a:pPr algn="ctr"/>
                <a:r>
                  <a:rPr lang="en-GB" sz="1800" b="1" dirty="0" smtClean="0">
                    <a:latin typeface="Arial" panose="020B0604020202020204" pitchFamily="34" charset="0"/>
                    <a:cs typeface="Arial" panose="020B0604020202020204" pitchFamily="34" charset="0"/>
                  </a:rPr>
                  <a:t>Relative recovery (%)</a:t>
                </a:r>
                <a:endParaRPr lang="en-GB" sz="1800" b="1" dirty="0">
                  <a:latin typeface="Arial" panose="020B0604020202020204" pitchFamily="34" charset="0"/>
                  <a:cs typeface="Arial" panose="020B0604020202020204" pitchFamily="34" charset="0"/>
                </a:endParaRPr>
              </a:p>
            </p:txBody>
          </p:sp>
          <p:sp>
            <p:nvSpPr>
              <p:cNvPr id="85" name="TextBox 84"/>
              <p:cNvSpPr txBox="1"/>
              <p:nvPr/>
            </p:nvSpPr>
            <p:spPr>
              <a:xfrm>
                <a:off x="6569951" y="28690585"/>
                <a:ext cx="4191000" cy="523220"/>
              </a:xfrm>
              <a:prstGeom prst="rect">
                <a:avLst/>
              </a:prstGeom>
              <a:noFill/>
            </p:spPr>
            <p:txBody>
              <a:bodyPr wrap="square" rtlCol="0">
                <a:spAutoFit/>
              </a:bodyPr>
              <a:lstStyle/>
              <a:p>
                <a:pPr algn="ctr"/>
                <a:r>
                  <a:rPr lang="en-GB" sz="2800" b="1" dirty="0" smtClean="0">
                    <a:latin typeface="Arial" panose="020B0604020202020204" pitchFamily="34" charset="0"/>
                    <a:ea typeface="MS PGothic" pitchFamily="34" charset="-128"/>
                    <a:cs typeface="Arial" panose="020B0604020202020204" pitchFamily="34" charset="0"/>
                  </a:rPr>
                  <a:t>TETRACYCLINES</a:t>
                </a:r>
                <a:endParaRPr lang="en-GB" sz="2800" b="1" dirty="0"/>
              </a:p>
            </p:txBody>
          </p:sp>
        </p:grpSp>
        <p:grpSp>
          <p:nvGrpSpPr>
            <p:cNvPr id="54" name="Group 53"/>
            <p:cNvGrpSpPr/>
            <p:nvPr/>
          </p:nvGrpSpPr>
          <p:grpSpPr>
            <a:xfrm>
              <a:off x="11386445" y="28332410"/>
              <a:ext cx="9067799" cy="6120647"/>
              <a:chOff x="11386445" y="28332410"/>
              <a:chExt cx="9067799" cy="6120647"/>
            </a:xfrm>
          </p:grpSpPr>
          <p:graphicFrame>
            <p:nvGraphicFramePr>
              <p:cNvPr id="69" name="Grafico 68"/>
              <p:cNvGraphicFramePr>
                <a:graphicFrameLocks/>
              </p:cNvGraphicFramePr>
              <p:nvPr>
                <p:extLst>
                  <p:ext uri="{D42A27DB-BD31-4B8C-83A1-F6EECF244321}">
                    <p14:modId xmlns:p14="http://schemas.microsoft.com/office/powerpoint/2010/main" val="4109660802"/>
                  </p:ext>
                </p:extLst>
              </p:nvPr>
            </p:nvGraphicFramePr>
            <p:xfrm>
              <a:off x="11386445" y="28332410"/>
              <a:ext cx="9067799" cy="6120647"/>
            </p:xfrm>
            <a:graphic>
              <a:graphicData uri="http://schemas.openxmlformats.org/drawingml/2006/chart">
                <c:chart xmlns:c="http://schemas.openxmlformats.org/drawingml/2006/chart" xmlns:r="http://schemas.openxmlformats.org/officeDocument/2006/relationships" r:id="rId26"/>
              </a:graphicData>
            </a:graphic>
          </p:graphicFrame>
          <p:sp>
            <p:nvSpPr>
              <p:cNvPr id="74" name="CasellaDiTesto 73"/>
              <p:cNvSpPr txBox="1"/>
              <p:nvPr/>
            </p:nvSpPr>
            <p:spPr>
              <a:xfrm>
                <a:off x="11416521" y="28667352"/>
                <a:ext cx="423514" cy="523220"/>
              </a:xfrm>
              <a:prstGeom prst="rect">
                <a:avLst/>
              </a:prstGeom>
              <a:noFill/>
            </p:spPr>
            <p:txBody>
              <a:bodyPr wrap="none" rtlCol="0">
                <a:spAutoFit/>
              </a:bodyPr>
              <a:lstStyle/>
              <a:p>
                <a:r>
                  <a:rPr lang="it-IT" sz="2800" b="1" dirty="0">
                    <a:latin typeface="Arial" panose="020B0604020202020204" pitchFamily="34" charset="0"/>
                    <a:cs typeface="Arial" panose="020B0604020202020204" pitchFamily="34" charset="0"/>
                  </a:rPr>
                  <a:t>E</a:t>
                </a:r>
              </a:p>
            </p:txBody>
          </p:sp>
          <p:sp>
            <p:nvSpPr>
              <p:cNvPr id="80" name="TextBox 79"/>
              <p:cNvSpPr txBox="1"/>
              <p:nvPr/>
            </p:nvSpPr>
            <p:spPr>
              <a:xfrm>
                <a:off x="11439124" y="29283313"/>
                <a:ext cx="461665" cy="2667508"/>
              </a:xfrm>
              <a:prstGeom prst="rect">
                <a:avLst/>
              </a:prstGeom>
              <a:noFill/>
            </p:spPr>
            <p:txBody>
              <a:bodyPr vert="vert270" wrap="square" rtlCol="0">
                <a:spAutoFit/>
              </a:bodyPr>
              <a:lstStyle/>
              <a:p>
                <a:pPr algn="ctr"/>
                <a:r>
                  <a:rPr lang="en-GB" sz="1800" b="1" dirty="0" smtClean="0">
                    <a:latin typeface="Arial" panose="020B0604020202020204" pitchFamily="34" charset="0"/>
                    <a:cs typeface="Arial" panose="020B0604020202020204" pitchFamily="34" charset="0"/>
                  </a:rPr>
                  <a:t>Relative recovery (%)</a:t>
                </a:r>
                <a:endParaRPr lang="en-GB" sz="1800" b="1" dirty="0">
                  <a:latin typeface="Arial" panose="020B0604020202020204" pitchFamily="34" charset="0"/>
                  <a:cs typeface="Arial" panose="020B0604020202020204" pitchFamily="34" charset="0"/>
                </a:endParaRPr>
              </a:p>
            </p:txBody>
          </p:sp>
          <p:sp>
            <p:nvSpPr>
              <p:cNvPr id="86" name="TextBox 85"/>
              <p:cNvSpPr txBox="1"/>
              <p:nvPr/>
            </p:nvSpPr>
            <p:spPr>
              <a:xfrm>
                <a:off x="14168487" y="28705551"/>
                <a:ext cx="4191000" cy="523220"/>
              </a:xfrm>
              <a:prstGeom prst="rect">
                <a:avLst/>
              </a:prstGeom>
              <a:noFill/>
            </p:spPr>
            <p:txBody>
              <a:bodyPr wrap="square" rtlCol="0">
                <a:spAutoFit/>
              </a:bodyPr>
              <a:lstStyle/>
              <a:p>
                <a:pPr algn="ctr"/>
                <a:r>
                  <a:rPr lang="en-GB" sz="2800" b="1" dirty="0" smtClean="0">
                    <a:latin typeface="Arial" panose="020B0604020202020204" pitchFamily="34" charset="0"/>
                    <a:ea typeface="MS PGothic" pitchFamily="34" charset="-128"/>
                    <a:cs typeface="Arial" panose="020B0604020202020204" pitchFamily="34" charset="0"/>
                  </a:rPr>
                  <a:t>QUINOLONES</a:t>
                </a:r>
                <a:endParaRPr lang="en-GB" sz="2800" b="1" dirty="0"/>
              </a:p>
            </p:txBody>
          </p:sp>
        </p:grpSp>
      </p:grpSp>
    </p:spTree>
    <p:extLst>
      <p:ext uri="{BB962C8B-B14F-4D97-AF65-F5344CB8AC3E}">
        <p14:creationId xmlns:p14="http://schemas.microsoft.com/office/powerpoint/2010/main" val="340113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624</Words>
  <Application>Microsoft Office PowerPoint</Application>
  <PresentationFormat>Personalizzato</PresentationFormat>
  <Paragraphs>77</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michele.lanzi</dc:creator>
  <cp:lastModifiedBy>GIUSEPPE BOLZONI</cp:lastModifiedBy>
  <cp:revision>364</cp:revision>
  <cp:lastPrinted>2016-05-14T17:25:39Z</cp:lastPrinted>
  <dcterms:created xsi:type="dcterms:W3CDTF">2014-03-27T12:36:33Z</dcterms:created>
  <dcterms:modified xsi:type="dcterms:W3CDTF">2016-05-16T11:13:15Z</dcterms:modified>
</cp:coreProperties>
</file>